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a" ContentType="audio/x-ms-wma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53CF8-5B1B-468D-8755-01C6321FC009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47C9C-C953-4B8D-83AA-14CF1A5C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24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47C9C-C953-4B8D-83AA-14CF1A5CD4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61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47C9C-C953-4B8D-83AA-14CF1A5CD4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50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47C9C-C953-4B8D-83AA-14CF1A5CD4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04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47C9C-C953-4B8D-83AA-14CF1A5CD4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17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47C9C-C953-4B8D-83AA-14CF1A5CD4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17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47C9C-C953-4B8D-83AA-14CF1A5CD4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4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47C9C-C953-4B8D-83AA-14CF1A5CD4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25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audio" Target="../media/media3.wma"/><Relationship Id="rId7" Type="http://schemas.openxmlformats.org/officeDocument/2006/relationships/oleObject" Target="../embeddings/oleObject1.bin"/><Relationship Id="rId2" Type="http://schemas.microsoft.com/office/2007/relationships/media" Target="../media/media3.wma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Lectures in econometrics</a:t>
            </a:r>
            <a:br>
              <a:rPr lang="en-US" dirty="0"/>
            </a:br>
            <a:r>
              <a:rPr lang="en-US" dirty="0"/>
              <a:t>Hypothesis testing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 foster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7300" y="4388786"/>
            <a:ext cx="10317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Corbel" panose="020B0503020204020204" pitchFamily="34" charset="0"/>
              </a:rPr>
              <a:t>These narrations accompany lecture notes online.  We will be applying these in class so please listen to and/or read the notes before class.</a:t>
            </a:r>
          </a:p>
          <a:p>
            <a:endParaRPr lang="en-US" sz="2000" dirty="0">
              <a:solidFill>
                <a:schemeClr val="bg2"/>
              </a:solidFill>
              <a:latin typeface="Corbel" panose="020B0503020204020204" pitchFamily="34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68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38"/>
    </mc:Choice>
    <mc:Fallback>
      <p:transition spd="slow" advTm="8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00181-A1DF-4699-B07A-B6FDA142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9E0809-374D-48D8-8AA6-0AD4E2265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94624"/>
          </a:xfrm>
        </p:spPr>
        <p:txBody>
          <a:bodyPr/>
          <a:lstStyle/>
          <a:p>
            <a:r>
              <a:rPr lang="en-US" dirty="0"/>
              <a:t>basic question is "How likely is it, that I'm being fooled?" </a:t>
            </a:r>
          </a:p>
          <a:p>
            <a:r>
              <a:rPr lang="en-US" dirty="0"/>
              <a:t>“What if there were actually no relationship?”</a:t>
            </a:r>
          </a:p>
          <a:p>
            <a:r>
              <a:rPr lang="en-US" dirty="0"/>
              <a:t>Null Hypothesis, H</a:t>
            </a:r>
            <a:r>
              <a:rPr lang="en-US" baseline="-25000" dirty="0"/>
              <a:t>0</a:t>
            </a:r>
          </a:p>
          <a:p>
            <a:r>
              <a:rPr lang="en-US" dirty="0"/>
              <a:t>Alternative Hypothesis H</a:t>
            </a:r>
            <a:r>
              <a:rPr lang="en-US" baseline="-25000" dirty="0"/>
              <a:t>A</a:t>
            </a:r>
          </a:p>
          <a:p>
            <a:r>
              <a:rPr lang="en-US" dirty="0"/>
              <a:t>Can set rules for judging even before looking at the data</a:t>
            </a:r>
          </a:p>
          <a:p>
            <a:r>
              <a:rPr lang="en-US" dirty="0"/>
              <a:t>The question, "How likely is it, that I'm being fooled?" is p-value – the likelihood that there could be no relationship in the data but it would look like there’s something there</a:t>
            </a:r>
          </a:p>
          <a:p>
            <a:r>
              <a:rPr lang="en-US" dirty="0"/>
              <a:t>Usually 5%</a:t>
            </a:r>
          </a:p>
          <a:p>
            <a:r>
              <a:rPr lang="en-US" dirty="0"/>
              <a:t>Either the data allow us to </a:t>
            </a:r>
            <a:r>
              <a:rPr lang="en-US" b="1" dirty="0"/>
              <a:t>reject</a:t>
            </a:r>
            <a:r>
              <a:rPr lang="en-US" dirty="0"/>
              <a:t> the null hypothesis </a:t>
            </a:r>
            <a:r>
              <a:rPr lang="en-US" b="1" dirty="0"/>
              <a:t>or not</a:t>
            </a:r>
            <a:r>
              <a:rPr lang="en-US" dirty="0"/>
              <a:t> reject the null</a:t>
            </a:r>
          </a:p>
          <a:p>
            <a:r>
              <a:rPr lang="en-US" dirty="0"/>
              <a:t>Never “accept” the null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2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2737"/>
    </mc:Choice>
    <mc:Fallback>
      <p:transition spd="slow" advTm="4627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53CE10-20D8-4465-B0BA-EEC13966C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Mechanics of hypothesis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440204A4-9BB9-4132-985C-F2ECC43E3E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3" y="2180496"/>
                <a:ext cx="6505408" cy="364953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Null hypothesis is often that a parameter is zero</a:t>
                </a:r>
              </a:p>
              <a:p>
                <a:r>
                  <a:rPr lang="en-US" dirty="0"/>
                  <a:t>Z-statistic for sample average </a:t>
                </a:r>
              </a:p>
              <a:p>
                <a:r>
                  <a:rPr lang="en-US" dirty="0"/>
                  <a:t>Assuming the null hypothesis is true, sample average would have normal distribution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</m:t>
                        </m:r>
                      </m:den>
                    </m:f>
                  </m:oMath>
                </a14:m>
                <a:r>
                  <a:rPr lang="en-US" dirty="0"/>
                  <a:t> has standard normal distribution</a:t>
                </a:r>
              </a:p>
              <a:p>
                <a:r>
                  <a:rPr lang="en-US" dirty="0"/>
                  <a:t>From standard normal, calculate p-value as area beyond calculated Z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204A4-9BB9-4132-985C-F2ECC43E3E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3" y="2180496"/>
                <a:ext cx="6505408" cy="3649531"/>
              </a:xfrm>
              <a:blipFill>
                <a:blip r:embed="rId6"/>
                <a:stretch>
                  <a:fillRect l="-375" r="-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D13F0CD9-173E-4061-8F3B-99A69C106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43C3DC51-DBC9-4BD2-B626-345F432774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451150"/>
              </p:ext>
            </p:extLst>
          </p:nvPr>
        </p:nvGraphicFramePr>
        <p:xfrm>
          <a:off x="5800724" y="2708910"/>
          <a:ext cx="6381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7" imgW="647700" imgH="228600" progId="Equation.DSMT4">
                  <p:embed/>
                </p:oleObj>
              </mc:Choice>
              <mc:Fallback>
                <p:oleObj r:id="rId7" imgW="6477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724" y="2708910"/>
                        <a:ext cx="6381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emetrics_m_fig4">
            <a:extLst>
              <a:ext uri="{FF2B5EF4-FFF2-40B4-BE49-F238E27FC236}">
                <a16:creationId xmlns:a16="http://schemas.microsoft.com/office/drawing/2014/main" xmlns="" id="{B09F3CE3-C80D-498D-932C-564DD185F08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4" y="3086828"/>
            <a:ext cx="4267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86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914"/>
    </mc:Choice>
    <mc:Fallback>
      <p:transition spd="slow" advTm="136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712AE-22FF-4B2F-9336-ED8D4960B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versions of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E44A8C4D-EFF0-4667-8F26-E381F8C05A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testing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at 5% p-value, then do not reject 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&lt;1.96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Same as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&lt;1.96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𝑠𝑒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−1.96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&lt;1.96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𝑠𝑒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Range gives Confidence Interval (CI) </a:t>
                </a:r>
              </a:p>
              <a:p>
                <a:r>
                  <a:rPr lang="en-US" dirty="0"/>
                  <a:t>If test against another parameter value not zero,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𝑛𝑢𝑙𝑙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So CI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𝑛𝑢𝑙𝑙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−1.96∙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𝑛𝑢𝑙𝑙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1.96∙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Alt, convert Z-value into p-value by finding the area of normal distribution beyond that value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A8C4D-EFF0-4667-8F26-E381F8C05A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52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63"/>
    </mc:Choice>
    <mc:Fallback>
      <p:transition spd="slow" advTm="210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48A05-EC5E-4D47-9536-419B1104C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I and type ii error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8408E34-8BE3-4CAB-9B54-73290D560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479410"/>
              </p:ext>
            </p:extLst>
          </p:nvPr>
        </p:nvGraphicFramePr>
        <p:xfrm>
          <a:off x="581025" y="2181225"/>
          <a:ext cx="11029950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650">
                  <a:extLst>
                    <a:ext uri="{9D8B030D-6E8A-4147-A177-3AD203B41FA5}">
                      <a16:colId xmlns:a16="http://schemas.microsoft.com/office/drawing/2014/main" xmlns="" val="4269188079"/>
                    </a:ext>
                  </a:extLst>
                </a:gridCol>
                <a:gridCol w="3676650">
                  <a:extLst>
                    <a:ext uri="{9D8B030D-6E8A-4147-A177-3AD203B41FA5}">
                      <a16:colId xmlns:a16="http://schemas.microsoft.com/office/drawing/2014/main" xmlns="" val="3703628273"/>
                    </a:ext>
                  </a:extLst>
                </a:gridCol>
                <a:gridCol w="3676650">
                  <a:extLst>
                    <a:ext uri="{9D8B030D-6E8A-4147-A177-3AD203B41FA5}">
                      <a16:colId xmlns:a16="http://schemas.microsoft.com/office/drawing/2014/main" xmlns="" val="798339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Null Hypothesis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Null Hypothesis 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0164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Test does not reject null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Type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568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Test rejects null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Type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3695292"/>
                  </a:ext>
                </a:extLst>
              </a:tr>
            </a:tbl>
          </a:graphicData>
        </a:graphic>
      </p:graphicFrame>
      <p:pic>
        <p:nvPicPr>
          <p:cNvPr id="2050" name="Picture 2" descr="Grinning Face on Apple iOS 11.3">
            <a:extLst>
              <a:ext uri="{FF2B5EF4-FFF2-40B4-BE49-F238E27FC236}">
                <a16:creationId xmlns:a16="http://schemas.microsoft.com/office/drawing/2014/main" xmlns="" id="{EA1985B9-F8EC-4591-B232-8AD0958A9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651760"/>
            <a:ext cx="1036320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rinning Face on Apple iOS 11.3">
            <a:extLst>
              <a:ext uri="{FF2B5EF4-FFF2-40B4-BE49-F238E27FC236}">
                <a16:creationId xmlns:a16="http://schemas.microsoft.com/office/drawing/2014/main" xmlns="" id="{91225B53-AC19-4380-976F-45210DAC8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060" y="3741420"/>
            <a:ext cx="1036320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le of Poo on Apple iOS 11.3">
            <a:extLst>
              <a:ext uri="{FF2B5EF4-FFF2-40B4-BE49-F238E27FC236}">
                <a16:creationId xmlns:a16="http://schemas.microsoft.com/office/drawing/2014/main" xmlns="" id="{2F1B66E4-5345-4183-A1F1-CA7C0E5C1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260" y="260604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le of Poo on Apple iOS 11.3">
            <a:extLst>
              <a:ext uri="{FF2B5EF4-FFF2-40B4-BE49-F238E27FC236}">
                <a16:creationId xmlns:a16="http://schemas.microsoft.com/office/drawing/2014/main" xmlns="" id="{549E8CAD-9D2E-4128-99BE-F61415683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20" y="37719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B2F661-378C-4D08-B2D3-37197A6D6FE1}"/>
              </a:ext>
            </a:extLst>
          </p:cNvPr>
          <p:cNvSpPr txBox="1"/>
          <p:nvPr/>
        </p:nvSpPr>
        <p:spPr>
          <a:xfrm>
            <a:off x="1097280" y="5013325"/>
            <a:ext cx="7426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P-value gives probability of making Type I error</a:t>
            </a:r>
          </a:p>
          <a:p>
            <a:r>
              <a:rPr lang="en-US" dirty="0"/>
              <a:t>Cannot control level of Type II since we don’t know how far null hypothesis is</a:t>
            </a:r>
          </a:p>
          <a:p>
            <a:r>
              <a:rPr lang="en-US" dirty="0"/>
              <a:t>As in all of economics, there is a tradeoff</a:t>
            </a:r>
          </a:p>
          <a:p>
            <a:r>
              <a:rPr lang="en-US" dirty="0"/>
              <a:t>(examples in notes)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9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9596"/>
    </mc:Choice>
    <mc:Fallback>
      <p:transition spd="slow" advTm="379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69BE9-308C-44FA-A8C4-4188A337B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from a series of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18FF21-6FBF-4ABC-8C39-EA6BE32ED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always at risk of error of Type I or Type II, a series of tests that depend on each other is more likely to introduce error</a:t>
            </a:r>
          </a:p>
          <a:p>
            <a:r>
              <a:rPr lang="en-US" dirty="0"/>
              <a:t>Remember example from earlier in class: even if there is just a 5% chance of any single escalator not working, the likelihood of getting from ground floor to 6</a:t>
            </a:r>
            <a:r>
              <a:rPr lang="en-US" baseline="30000" dirty="0"/>
              <a:t>th</a:t>
            </a:r>
            <a:r>
              <a:rPr lang="en-US" dirty="0"/>
              <a:t> floor on functioning elevators is not 95% but around 77%</a:t>
            </a:r>
          </a:p>
          <a:p>
            <a:r>
              <a:rPr lang="en-US" dirty="0"/>
              <a:t>“P-hacking” is doing multiple tests until find a p-value &lt; 5% -- on average need about 20 tests to get that</a:t>
            </a:r>
          </a:p>
          <a:p>
            <a:r>
              <a:rPr lang="en-US" dirty="0"/>
              <a:t>Many situations have lots of data so lots of possible tests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8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7526"/>
    </mc:Choice>
    <mc:Fallback>
      <p:transition spd="slow" advTm="317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BFFE6D-2E11-43F5-811A-7BE407F4A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of tests, </a:t>
            </a:r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023330-DF41-4143-9FEF-52703414A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get so caught up with hypothesis testing machinery as to lose the point </a:t>
            </a:r>
          </a:p>
          <a:p>
            <a:r>
              <a:rPr lang="en-US" dirty="0"/>
              <a:t>Computer will obediently throw up lots of p-values and test stats, which is convenient! But should be a complement not a substitute for analyst thought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48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381"/>
    </mc:Choice>
    <mc:Fallback>
      <p:transition spd="slow" advTm="90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_ColinPowellSchoolFeb2014">
  <a:themeElements>
    <a:clrScheme name="Custom 2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B6121B"/>
      </a:accent1>
      <a:accent2>
        <a:srgbClr val="EA2A33"/>
      </a:accent2>
      <a:accent3>
        <a:srgbClr val="EE8E90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9CAB684-A9AF-4D3F-BEC1-2D62200ABB30}" vid="{948B35A2-7CD2-47CB-9572-A5525263A6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Colin Powell School PPT Template</Template>
  <TotalTime>991</TotalTime>
  <Words>522</Words>
  <Application>Microsoft Office PowerPoint</Application>
  <PresentationFormat>Custom</PresentationFormat>
  <Paragraphs>56</Paragraphs>
  <Slides>7</Slides>
  <Notes>7</Notes>
  <HiddenSlides>0</HiddenSlides>
  <MMClips>7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Theme_ColinPowellSchoolFeb2014</vt:lpstr>
      <vt:lpstr>Equation.DSMT4</vt:lpstr>
      <vt:lpstr>Lectures in econometrics Hypothesis testing</vt:lpstr>
      <vt:lpstr>Hypothesis testing</vt:lpstr>
      <vt:lpstr>Mechanics of hypothesis testing</vt:lpstr>
      <vt:lpstr>Other versions of test</vt:lpstr>
      <vt:lpstr>Type I and type ii error</vt:lpstr>
      <vt:lpstr>Complications from a series of tests</vt:lpstr>
      <vt:lpstr>Complications of tests, cont…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Lectures in econometrics Hypothesis testing</dc:title>
  <dc:creator>kevin</dc:creator>
  <cp:lastModifiedBy>Kevin</cp:lastModifiedBy>
  <cp:revision>8</cp:revision>
  <dcterms:created xsi:type="dcterms:W3CDTF">2018-09-19T20:22:24Z</dcterms:created>
  <dcterms:modified xsi:type="dcterms:W3CDTF">2018-09-21T13:41:54Z</dcterms:modified>
</cp:coreProperties>
</file>