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a" ContentType="audio/x-ms-wma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AD201-8D2C-4323-85D1-FFAB63B3C9E8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1733C-7A9A-453B-BF98-61D30983B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0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1733C-7A9A-453B-BF98-61D30983B5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9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1733C-7A9A-453B-BF98-61D30983B5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97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1733C-7A9A-453B-BF98-61D30983B5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65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1733C-7A9A-453B-BF98-61D30983B5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3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1733C-7A9A-453B-BF98-61D30983B5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17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1733C-7A9A-453B-BF98-61D30983B5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3.png"/><Relationship Id="rId11" Type="http://schemas.openxmlformats.org/officeDocument/2006/relationships/image" Target="../media/image1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media6.wma"/><Relationship Id="rId7" Type="http://schemas.openxmlformats.org/officeDocument/2006/relationships/image" Target="../media/image8.wmf"/><Relationship Id="rId2" Type="http://schemas.microsoft.com/office/2007/relationships/media" Target="../media/media6.wm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Lectures in econometrics</a:t>
            </a:r>
            <a:br>
              <a:rPr lang="en-US" dirty="0"/>
            </a:br>
            <a:r>
              <a:rPr lang="en-US" dirty="0"/>
              <a:t>“Is that big?”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 foster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7300" y="4388786"/>
            <a:ext cx="10317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Corbel" panose="020B0503020204020204" pitchFamily="34" charset="0"/>
              </a:rPr>
              <a:t>These narrations accompany lecture notes online.  We will be applying these in class so please listen to and/or read the notes before class.</a:t>
            </a:r>
          </a:p>
          <a:p>
            <a:endParaRPr lang="en-US" sz="2000" dirty="0">
              <a:solidFill>
                <a:schemeClr val="bg2"/>
              </a:solidFill>
              <a:latin typeface="Corbel" panose="020B0503020204020204" pitchFamily="34" charset="0"/>
            </a:endParaRPr>
          </a:p>
          <a:p>
            <a:r>
              <a:rPr lang="en-US" sz="2000" dirty="0">
                <a:solidFill>
                  <a:schemeClr val="bg2"/>
                </a:solidFill>
                <a:latin typeface="Corbel" panose="020B0503020204020204" pitchFamily="34" charset="0"/>
              </a:rPr>
              <a:t>I’m not narrating the first 30 or so pages of lecture notes, you should read those. 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6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62"/>
    </mc:Choice>
    <mc:Fallback>
      <p:transition spd="slow" advTm="24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08B9D6-2DDC-4393-A749-59FEE54F2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average has a normal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E4CB38-2CE1-464B-9BDA-26CCD0026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2847808" cy="3678303"/>
          </a:xfrm>
        </p:spPr>
        <p:txBody>
          <a:bodyPr/>
          <a:lstStyle/>
          <a:p>
            <a:r>
              <a:rPr lang="en-US" dirty="0"/>
              <a:t>Sample average is good estimate of true mean (generally)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7913EA2-EDAC-4277-B94D-06AAF82F2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209607"/>
              </p:ext>
            </p:extLst>
          </p:nvPr>
        </p:nvGraphicFramePr>
        <p:xfrm>
          <a:off x="3482808" y="2180495"/>
          <a:ext cx="8127999" cy="3678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06643625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7231022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823675682"/>
                    </a:ext>
                  </a:extLst>
                </a:gridCol>
              </a:tblGrid>
              <a:tr h="5254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“A” dice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“B” dice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4395724"/>
                  </a:ext>
                </a:extLst>
              </a:tr>
              <a:tr h="5254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2789544"/>
                  </a:ext>
                </a:extLst>
              </a:tr>
              <a:tr h="5254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269176"/>
                  </a:ext>
                </a:extLst>
              </a:tr>
              <a:tr h="5254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1309209"/>
                  </a:ext>
                </a:extLst>
              </a:tr>
              <a:tr h="5254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3912754"/>
                  </a:ext>
                </a:extLst>
              </a:tr>
              <a:tr h="5254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7874710"/>
                  </a:ext>
                </a:extLst>
              </a:tr>
              <a:tr h="5254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512773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615F51-A4BE-4180-B0F4-5A8D74597DC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545" y="2834640"/>
            <a:ext cx="207828" cy="207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9BA343-181E-4828-8F4A-7A4A89FF2C1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47" y="3374707"/>
            <a:ext cx="200025" cy="200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E946F4-2F1A-4028-84A0-D0EF36F9017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927" y="3915727"/>
            <a:ext cx="200025" cy="200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E5BADB-5D7D-451F-94E1-3910C6E5725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310" y="4453890"/>
            <a:ext cx="190500" cy="190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17B01E2-CE61-495F-AAA6-B544A6889688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882" y="4942522"/>
            <a:ext cx="219075" cy="2190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7C48AAF-5208-497C-8662-BDE204175984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60" y="5417820"/>
            <a:ext cx="228600" cy="228600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0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130"/>
    </mc:Choice>
    <mc:Fallback>
      <p:transition spd="slow" advTm="97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A5610-EE06-4795-B5CC-F270C8846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rolls of the dice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71B7335-48EA-43AD-951A-6A397E693EC8}"/>
              </a:ext>
            </a:extLst>
          </p:cNvPr>
          <p:cNvGrpSpPr/>
          <p:nvPr/>
        </p:nvGrpSpPr>
        <p:grpSpPr>
          <a:xfrm>
            <a:off x="1669732" y="2705197"/>
            <a:ext cx="3000375" cy="2628900"/>
            <a:chOff x="438150" y="142875"/>
            <a:chExt cx="3000375" cy="26289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C7278CE6-7E1C-4D3D-B783-19B5B63C911E}"/>
                </a:ext>
              </a:extLst>
            </p:cNvPr>
            <p:cNvGrpSpPr/>
            <p:nvPr/>
          </p:nvGrpSpPr>
          <p:grpSpPr>
            <a:xfrm>
              <a:off x="438150" y="142875"/>
              <a:ext cx="2800350" cy="2628900"/>
              <a:chOff x="438150" y="142875"/>
              <a:chExt cx="2800350" cy="26289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CC282D88-B0D9-4004-840C-6DCD65D2ACDB}"/>
                  </a:ext>
                </a:extLst>
              </p:cNvPr>
              <p:cNvSpPr/>
              <p:nvPr/>
            </p:nvSpPr>
            <p:spPr>
              <a:xfrm>
                <a:off x="438150" y="1409700"/>
                <a:ext cx="228600" cy="2381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xmlns="" id="{48B99172-2A8E-4111-A1D2-320B542C5233}"/>
                  </a:ext>
                </a:extLst>
              </p:cNvPr>
              <p:cNvCxnSpPr/>
              <p:nvPr/>
            </p:nvCxnSpPr>
            <p:spPr>
              <a:xfrm flipV="1">
                <a:off x="666750" y="485775"/>
                <a:ext cx="1285875" cy="9239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xmlns="" id="{5A21861C-6E83-4E25-BE3B-E2BD0DFA16C9}"/>
                  </a:ext>
                </a:extLst>
              </p:cNvPr>
              <p:cNvCxnSpPr/>
              <p:nvPr/>
            </p:nvCxnSpPr>
            <p:spPr>
              <a:xfrm flipV="1">
                <a:off x="666750" y="857250"/>
                <a:ext cx="1352550" cy="685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xmlns="" id="{03A541AB-92E6-4820-81DB-999760602D52}"/>
                  </a:ext>
                </a:extLst>
              </p:cNvPr>
              <p:cNvCxnSpPr/>
              <p:nvPr/>
            </p:nvCxnSpPr>
            <p:spPr>
              <a:xfrm flipV="1">
                <a:off x="666750" y="1266825"/>
                <a:ext cx="1428750" cy="3333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xmlns="" id="{4BD3104C-6758-4142-99C9-B764D2A56642}"/>
                  </a:ext>
                </a:extLst>
              </p:cNvPr>
              <p:cNvCxnSpPr/>
              <p:nvPr/>
            </p:nvCxnSpPr>
            <p:spPr>
              <a:xfrm>
                <a:off x="666750" y="1647825"/>
                <a:ext cx="1428750" cy="76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xmlns="" id="{30366AFE-2F3B-45D6-B723-D9861D0D7416}"/>
                  </a:ext>
                </a:extLst>
              </p:cNvPr>
              <p:cNvCxnSpPr/>
              <p:nvPr/>
            </p:nvCxnSpPr>
            <p:spPr>
              <a:xfrm>
                <a:off x="619125" y="1647825"/>
                <a:ext cx="1476375" cy="6000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xmlns="" id="{7D6B1847-433F-4635-9EF9-AE5FD29CA12D}"/>
                  </a:ext>
                </a:extLst>
              </p:cNvPr>
              <p:cNvCxnSpPr/>
              <p:nvPr/>
            </p:nvCxnSpPr>
            <p:spPr>
              <a:xfrm>
                <a:off x="619125" y="1647825"/>
                <a:ext cx="1476375" cy="11239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9219E082-7278-49BD-8DA6-2DA8535DA6AD}"/>
                  </a:ext>
                </a:extLst>
              </p:cNvPr>
              <p:cNvSpPr/>
              <p:nvPr/>
            </p:nvSpPr>
            <p:spPr>
              <a:xfrm>
                <a:off x="1952625" y="409575"/>
                <a:ext cx="142875" cy="762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xmlns="" id="{9429E098-3CF5-4B5A-A361-BABC16AB6419}"/>
                  </a:ext>
                </a:extLst>
              </p:cNvPr>
              <p:cNvCxnSpPr/>
              <p:nvPr/>
            </p:nvCxnSpPr>
            <p:spPr>
              <a:xfrm flipV="1">
                <a:off x="2152650" y="142875"/>
                <a:ext cx="1085850" cy="2667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xmlns="" id="{8527B015-8F47-4119-A3E5-52595C11E17F}"/>
                  </a:ext>
                </a:extLst>
              </p:cNvPr>
              <p:cNvCxnSpPr/>
              <p:nvPr/>
            </p:nvCxnSpPr>
            <p:spPr>
              <a:xfrm flipV="1">
                <a:off x="2152650" y="409575"/>
                <a:ext cx="1085850" cy="762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 Box 3">
              <a:extLst>
                <a:ext uri="{FF2B5EF4-FFF2-40B4-BE49-F238E27FC236}">
                  <a16:creationId xmlns:a16="http://schemas.microsoft.com/office/drawing/2014/main" xmlns="" id="{D1538349-4597-4298-BD4D-F0B248A006E9}"/>
                </a:ext>
              </a:extLst>
            </p:cNvPr>
            <p:cNvSpPr txBox="1"/>
            <p:nvPr/>
          </p:nvSpPr>
          <p:spPr>
            <a:xfrm>
              <a:off x="2514600" y="1114425"/>
              <a:ext cx="923925" cy="60960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latin typeface="Corbel" panose="020B0503020204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etc….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60E5FCC-2E1F-42FE-B8DC-59D46CAC63FF}"/>
              </a:ext>
            </a:extLst>
          </p:cNvPr>
          <p:cNvGrpSpPr/>
          <p:nvPr/>
        </p:nvGrpSpPr>
        <p:grpSpPr>
          <a:xfrm>
            <a:off x="6818312" y="2283776"/>
            <a:ext cx="4361815" cy="2930526"/>
            <a:chOff x="523875" y="76837"/>
            <a:chExt cx="4362449" cy="293081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6210E7C-E0B5-4A3D-8072-2D31879CEE34}"/>
                </a:ext>
              </a:extLst>
            </p:cNvPr>
            <p:cNvGrpSpPr/>
            <p:nvPr/>
          </p:nvGrpSpPr>
          <p:grpSpPr>
            <a:xfrm>
              <a:off x="523875" y="285750"/>
              <a:ext cx="1933575" cy="2162174"/>
              <a:chOff x="523875" y="285750"/>
              <a:chExt cx="1933575" cy="2162174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B1D291BE-46A0-4E05-AAA1-3418FEB3654B}"/>
                  </a:ext>
                </a:extLst>
              </p:cNvPr>
              <p:cNvSpPr/>
              <p:nvPr/>
            </p:nvSpPr>
            <p:spPr>
              <a:xfrm>
                <a:off x="523875" y="1333500"/>
                <a:ext cx="190500" cy="8572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xmlns="" id="{A9A451B8-9270-4232-B462-FB0C47D49383}"/>
                  </a:ext>
                </a:extLst>
              </p:cNvPr>
              <p:cNvCxnSpPr/>
              <p:nvPr/>
            </p:nvCxnSpPr>
            <p:spPr>
              <a:xfrm flipV="1">
                <a:off x="771525" y="676275"/>
                <a:ext cx="962025" cy="6572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xmlns="" id="{AFA372F9-CAD9-479B-B82F-36A8BD270830}"/>
                  </a:ext>
                </a:extLst>
              </p:cNvPr>
              <p:cNvCxnSpPr/>
              <p:nvPr/>
            </p:nvCxnSpPr>
            <p:spPr>
              <a:xfrm>
                <a:off x="714375" y="1419225"/>
                <a:ext cx="914400" cy="69532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 Box 35">
                <a:extLst>
                  <a:ext uri="{FF2B5EF4-FFF2-40B4-BE49-F238E27FC236}">
                    <a16:creationId xmlns:a16="http://schemas.microsoft.com/office/drawing/2014/main" xmlns="" id="{DC3B6549-6986-4FB9-B766-BEAE578F98A3}"/>
                  </a:ext>
                </a:extLst>
              </p:cNvPr>
              <p:cNvSpPr txBox="1"/>
              <p:nvPr/>
            </p:nvSpPr>
            <p:spPr>
              <a:xfrm>
                <a:off x="1733550" y="285750"/>
                <a:ext cx="723900" cy="39052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Corbel" panose="020B05030202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Roll a #</a:t>
                </a:r>
              </a:p>
            </p:txBody>
          </p:sp>
          <p:sp>
            <p:nvSpPr>
              <p:cNvPr id="53" name="Text Box 36">
                <a:extLst>
                  <a:ext uri="{FF2B5EF4-FFF2-40B4-BE49-F238E27FC236}">
                    <a16:creationId xmlns:a16="http://schemas.microsoft.com/office/drawing/2014/main" xmlns="" id="{651972F9-E226-4402-ACAB-6B7E62AAA272}"/>
                  </a:ext>
                </a:extLst>
              </p:cNvPr>
              <p:cNvSpPr txBox="1"/>
              <p:nvPr/>
            </p:nvSpPr>
            <p:spPr>
              <a:xfrm>
                <a:off x="1628774" y="1981199"/>
                <a:ext cx="733425" cy="46672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Corbel" panose="020B05030202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Roll a 6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9849C5CE-1457-4111-8F56-CBD20EC28E4F}"/>
                </a:ext>
              </a:extLst>
            </p:cNvPr>
            <p:cNvGrpSpPr/>
            <p:nvPr/>
          </p:nvGrpSpPr>
          <p:grpSpPr>
            <a:xfrm>
              <a:off x="2552700" y="180975"/>
              <a:ext cx="1143000" cy="1038224"/>
              <a:chOff x="2552700" y="180975"/>
              <a:chExt cx="1143000" cy="1038224"/>
            </a:xfrm>
          </p:grpSpPr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xmlns="" id="{3E3DCF97-76C1-45E2-B555-DDF68D810483}"/>
                  </a:ext>
                </a:extLst>
              </p:cNvPr>
              <p:cNvCxnSpPr/>
              <p:nvPr/>
            </p:nvCxnSpPr>
            <p:spPr>
              <a:xfrm flipV="1">
                <a:off x="2552700" y="238125"/>
                <a:ext cx="828675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xmlns="" id="{573775A0-9EB2-4ADC-9FA9-A6758812F2F9}"/>
                  </a:ext>
                </a:extLst>
              </p:cNvPr>
              <p:cNvCxnSpPr/>
              <p:nvPr/>
            </p:nvCxnSpPr>
            <p:spPr>
              <a:xfrm>
                <a:off x="2552700" y="676275"/>
                <a:ext cx="828675" cy="2952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 Box 30">
                <a:extLst>
                  <a:ext uri="{FF2B5EF4-FFF2-40B4-BE49-F238E27FC236}">
                    <a16:creationId xmlns:a16="http://schemas.microsoft.com/office/drawing/2014/main" xmlns="" id="{CD239FE4-CC9B-42C4-9872-60F2376326F2}"/>
                  </a:ext>
                </a:extLst>
              </p:cNvPr>
              <p:cNvSpPr txBox="1"/>
              <p:nvPr/>
            </p:nvSpPr>
            <p:spPr>
              <a:xfrm>
                <a:off x="3381376" y="180975"/>
                <a:ext cx="314324" cy="2571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Corbel" panose="020B05030202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#</a:t>
                </a:r>
              </a:p>
            </p:txBody>
          </p:sp>
          <p:sp>
            <p:nvSpPr>
              <p:cNvPr id="48" name="Text Box 31">
                <a:extLst>
                  <a:ext uri="{FF2B5EF4-FFF2-40B4-BE49-F238E27FC236}">
                    <a16:creationId xmlns:a16="http://schemas.microsoft.com/office/drawing/2014/main" xmlns="" id="{D7B00A9E-6BA5-4981-8387-DDD192CB6015}"/>
                  </a:ext>
                </a:extLst>
              </p:cNvPr>
              <p:cNvSpPr txBox="1"/>
              <p:nvPr/>
            </p:nvSpPr>
            <p:spPr>
              <a:xfrm>
                <a:off x="3381375" y="923924"/>
                <a:ext cx="314325" cy="2952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Corbel" panose="020B0503020204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6181B5C-716B-4F81-BF89-6DBC9ADCF9BC}"/>
                </a:ext>
              </a:extLst>
            </p:cNvPr>
            <p:cNvGrpSpPr/>
            <p:nvPr/>
          </p:nvGrpSpPr>
          <p:grpSpPr>
            <a:xfrm>
              <a:off x="2552700" y="1742100"/>
              <a:ext cx="1143000" cy="1037588"/>
              <a:chOff x="0" y="0"/>
              <a:chExt cx="1143000" cy="1038224"/>
            </a:xfrm>
          </p:grpSpPr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xmlns="" id="{32011C3F-1B88-463E-B1D7-E10A33780D53}"/>
                  </a:ext>
                </a:extLst>
              </p:cNvPr>
              <p:cNvCxnSpPr/>
              <p:nvPr/>
            </p:nvCxnSpPr>
            <p:spPr>
              <a:xfrm flipV="1">
                <a:off x="0" y="57150"/>
                <a:ext cx="828675" cy="381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xmlns="" id="{DE9ABC85-81E8-463C-88B1-D100E1AC788F}"/>
                  </a:ext>
                </a:extLst>
              </p:cNvPr>
              <p:cNvCxnSpPr/>
              <p:nvPr/>
            </p:nvCxnSpPr>
            <p:spPr>
              <a:xfrm>
                <a:off x="0" y="495300"/>
                <a:ext cx="828675" cy="29527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 Box 4">
                <a:extLst>
                  <a:ext uri="{FF2B5EF4-FFF2-40B4-BE49-F238E27FC236}">
                    <a16:creationId xmlns:a16="http://schemas.microsoft.com/office/drawing/2014/main" xmlns="" id="{8C7917EC-FD2C-466D-BBDB-BE02B509D179}"/>
                  </a:ext>
                </a:extLst>
              </p:cNvPr>
              <p:cNvSpPr txBox="1"/>
              <p:nvPr/>
            </p:nvSpPr>
            <p:spPr>
              <a:xfrm>
                <a:off x="828676" y="0"/>
                <a:ext cx="314324" cy="2571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Corbel" panose="020B0503020204020204" pitchFamily="34" charset="0"/>
                    <a:ea typeface="Calibri" panose="020F0502020204030204" pitchFamily="34" charset="0"/>
                  </a:rPr>
                  <a:t>#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4" name="Text Box 5">
                <a:extLst>
                  <a:ext uri="{FF2B5EF4-FFF2-40B4-BE49-F238E27FC236}">
                    <a16:creationId xmlns:a16="http://schemas.microsoft.com/office/drawing/2014/main" xmlns="" id="{F3A1D189-A8AE-4B2F-8682-86BBAF7E85BA}"/>
                  </a:ext>
                </a:extLst>
              </p:cNvPr>
              <p:cNvSpPr txBox="1"/>
              <p:nvPr/>
            </p:nvSpPr>
            <p:spPr>
              <a:xfrm>
                <a:off x="828675" y="742949"/>
                <a:ext cx="314325" cy="2952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Corbel" panose="020B0503020204020204" pitchFamily="34" charset="0"/>
                    <a:ea typeface="Calibri" panose="020F0502020204030204" pitchFamily="34" charset="0"/>
                  </a:rPr>
                  <a:t>6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5E81DC8E-4CF5-4F58-9F47-53A0FDF9B1FE}"/>
                </a:ext>
              </a:extLst>
            </p:cNvPr>
            <p:cNvGrpSpPr/>
            <p:nvPr/>
          </p:nvGrpSpPr>
          <p:grpSpPr>
            <a:xfrm>
              <a:off x="3714750" y="76837"/>
              <a:ext cx="1142999" cy="647062"/>
              <a:chOff x="4219575" y="276862"/>
              <a:chExt cx="1142999" cy="647062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xmlns="" id="{2E924C57-72ED-4E47-948B-10499E765441}"/>
                  </a:ext>
                </a:extLst>
              </p:cNvPr>
              <p:cNvCxnSpPr/>
              <p:nvPr/>
            </p:nvCxnSpPr>
            <p:spPr>
              <a:xfrm flipV="1">
                <a:off x="4219575" y="438151"/>
                <a:ext cx="514350" cy="18097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xmlns="" id="{6FEA6E96-8595-435E-B4F7-261DEE4B5492}"/>
                  </a:ext>
                </a:extLst>
              </p:cNvPr>
              <p:cNvCxnSpPr/>
              <p:nvPr/>
            </p:nvCxnSpPr>
            <p:spPr>
              <a:xfrm>
                <a:off x="4219575" y="619125"/>
                <a:ext cx="514350" cy="15273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 Box 4">
                <a:extLst>
                  <a:ext uri="{FF2B5EF4-FFF2-40B4-BE49-F238E27FC236}">
                    <a16:creationId xmlns:a16="http://schemas.microsoft.com/office/drawing/2014/main" xmlns="" id="{2C42A679-ECE4-40FB-AB34-FB9795C20822}"/>
                  </a:ext>
                </a:extLst>
              </p:cNvPr>
              <p:cNvSpPr txBox="1"/>
              <p:nvPr/>
            </p:nvSpPr>
            <p:spPr>
              <a:xfrm>
                <a:off x="4733926" y="276862"/>
                <a:ext cx="628648" cy="257017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Corbel" panose="020B0503020204020204" pitchFamily="34" charset="0"/>
                    <a:ea typeface="Calibri" panose="020F0502020204030204" pitchFamily="34" charset="0"/>
                  </a:rPr>
                  <a:t>#,#,#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40" name="Text Box 5">
                <a:extLst>
                  <a:ext uri="{FF2B5EF4-FFF2-40B4-BE49-F238E27FC236}">
                    <a16:creationId xmlns:a16="http://schemas.microsoft.com/office/drawing/2014/main" xmlns="" id="{BF42BE6F-1AEC-4020-A9D1-67669A321372}"/>
                  </a:ext>
                </a:extLst>
              </p:cNvPr>
              <p:cNvSpPr txBox="1"/>
              <p:nvPr/>
            </p:nvSpPr>
            <p:spPr>
              <a:xfrm>
                <a:off x="4733925" y="676275"/>
                <a:ext cx="628649" cy="247649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Corbel" panose="020B0503020204020204" pitchFamily="34" charset="0"/>
                    <a:ea typeface="Calibri" panose="020F0502020204030204" pitchFamily="34" charset="0"/>
                  </a:rPr>
                  <a:t>#,#,6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93377164-BE27-453F-BA06-443B2B2F6A52}"/>
                </a:ext>
              </a:extLst>
            </p:cNvPr>
            <p:cNvGrpSpPr/>
            <p:nvPr/>
          </p:nvGrpSpPr>
          <p:grpSpPr>
            <a:xfrm>
              <a:off x="3695700" y="754383"/>
              <a:ext cx="1142366" cy="646429"/>
              <a:chOff x="3695700" y="754383"/>
              <a:chExt cx="1142366" cy="646429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xmlns="" id="{042FD7CC-3FAF-4636-AEDE-0D23DF304009}"/>
                  </a:ext>
                </a:extLst>
              </p:cNvPr>
              <p:cNvCxnSpPr/>
              <p:nvPr/>
            </p:nvCxnSpPr>
            <p:spPr>
              <a:xfrm flipV="1">
                <a:off x="3695700" y="915514"/>
                <a:ext cx="514065" cy="18079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xmlns="" id="{5366F1A8-C6A5-46CB-A8C8-43E8BEEF0755}"/>
                  </a:ext>
                </a:extLst>
              </p:cNvPr>
              <p:cNvCxnSpPr/>
              <p:nvPr/>
            </p:nvCxnSpPr>
            <p:spPr>
              <a:xfrm>
                <a:off x="3695700" y="1096311"/>
                <a:ext cx="514065" cy="1525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 Box 4">
                <a:extLst>
                  <a:ext uri="{FF2B5EF4-FFF2-40B4-BE49-F238E27FC236}">
                    <a16:creationId xmlns:a16="http://schemas.microsoft.com/office/drawing/2014/main" xmlns="" id="{6311223E-1DC6-4697-A019-5F06A7D06612}"/>
                  </a:ext>
                </a:extLst>
              </p:cNvPr>
              <p:cNvSpPr txBox="1"/>
              <p:nvPr/>
            </p:nvSpPr>
            <p:spPr>
              <a:xfrm>
                <a:off x="4209766" y="754383"/>
                <a:ext cx="628300" cy="256766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Corbel" panose="020B0503020204020204" pitchFamily="34" charset="0"/>
                    <a:ea typeface="Calibri" panose="020F0502020204030204" pitchFamily="34" charset="0"/>
                  </a:rPr>
                  <a:t>#,6,#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6" name="Text Box 5">
                <a:extLst>
                  <a:ext uri="{FF2B5EF4-FFF2-40B4-BE49-F238E27FC236}">
                    <a16:creationId xmlns:a16="http://schemas.microsoft.com/office/drawing/2014/main" xmlns="" id="{84B488A4-3070-400E-A593-4992B3AA0609}"/>
                  </a:ext>
                </a:extLst>
              </p:cNvPr>
              <p:cNvSpPr txBox="1"/>
              <p:nvPr/>
            </p:nvSpPr>
            <p:spPr>
              <a:xfrm>
                <a:off x="4209765" y="1153405"/>
                <a:ext cx="628301" cy="2474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rgbClr val="C00000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Corbel" panose="020B0503020204020204" pitchFamily="34" charset="0"/>
                    <a:ea typeface="Calibri" panose="020F0502020204030204" pitchFamily="34" charset="0"/>
                  </a:rPr>
                  <a:t>#,6,6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DADDDF09-0780-412A-93BC-A5030F20DE0A}"/>
                </a:ext>
              </a:extLst>
            </p:cNvPr>
            <p:cNvGrpSpPr/>
            <p:nvPr/>
          </p:nvGrpSpPr>
          <p:grpSpPr>
            <a:xfrm>
              <a:off x="3715383" y="1553205"/>
              <a:ext cx="1170941" cy="1454449"/>
              <a:chOff x="3715383" y="1553205"/>
              <a:chExt cx="1170941" cy="1454449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xmlns="" id="{78EC26B6-B7F1-4050-A1FE-108C64CB5914}"/>
                  </a:ext>
                </a:extLst>
              </p:cNvPr>
              <p:cNvCxnSpPr/>
              <p:nvPr/>
            </p:nvCxnSpPr>
            <p:spPr>
              <a:xfrm flipV="1">
                <a:off x="3715383" y="1714336"/>
                <a:ext cx="514065" cy="18079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xmlns="" id="{F52AFBA8-6EA0-486B-9473-28692DDA77D4}"/>
                  </a:ext>
                </a:extLst>
              </p:cNvPr>
              <p:cNvCxnSpPr/>
              <p:nvPr/>
            </p:nvCxnSpPr>
            <p:spPr>
              <a:xfrm>
                <a:off x="3715383" y="1895133"/>
                <a:ext cx="514065" cy="1525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 Box 4">
                <a:extLst>
                  <a:ext uri="{FF2B5EF4-FFF2-40B4-BE49-F238E27FC236}">
                    <a16:creationId xmlns:a16="http://schemas.microsoft.com/office/drawing/2014/main" xmlns="" id="{736E62E0-5181-445E-B7A6-0292DD9FF2EB}"/>
                  </a:ext>
                </a:extLst>
              </p:cNvPr>
              <p:cNvSpPr txBox="1"/>
              <p:nvPr/>
            </p:nvSpPr>
            <p:spPr>
              <a:xfrm>
                <a:off x="4229449" y="1553205"/>
                <a:ext cx="628300" cy="256766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Corbel" panose="020B0503020204020204" pitchFamily="34" charset="0"/>
                    <a:ea typeface="Calibri" panose="020F0502020204030204" pitchFamily="34" charset="0"/>
                  </a:rPr>
                  <a:t>6,#,#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28" name="Text Box 5">
                <a:extLst>
                  <a:ext uri="{FF2B5EF4-FFF2-40B4-BE49-F238E27FC236}">
                    <a16:creationId xmlns:a16="http://schemas.microsoft.com/office/drawing/2014/main" xmlns="" id="{0ABA3FFD-5341-4E86-ACF8-C77D881D09C2}"/>
                  </a:ext>
                </a:extLst>
              </p:cNvPr>
              <p:cNvSpPr txBox="1"/>
              <p:nvPr/>
            </p:nvSpPr>
            <p:spPr>
              <a:xfrm>
                <a:off x="4229448" y="1952227"/>
                <a:ext cx="628301" cy="2474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rgbClr val="C00000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Corbel" panose="020B0503020204020204" pitchFamily="34" charset="0"/>
                    <a:ea typeface="Calibri" panose="020F0502020204030204" pitchFamily="34" charset="0"/>
                  </a:rPr>
                  <a:t>6,#,6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xmlns="" id="{F327F17C-1EEE-49E5-9316-6D15BD0A3901}"/>
                  </a:ext>
                </a:extLst>
              </p:cNvPr>
              <p:cNvCxnSpPr/>
              <p:nvPr/>
            </p:nvCxnSpPr>
            <p:spPr>
              <a:xfrm flipV="1">
                <a:off x="3743958" y="2522356"/>
                <a:ext cx="514065" cy="18079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xmlns="" id="{7FD4EA70-2814-43E4-91D5-FAA3AE1DDE64}"/>
                  </a:ext>
                </a:extLst>
              </p:cNvPr>
              <p:cNvCxnSpPr/>
              <p:nvPr/>
            </p:nvCxnSpPr>
            <p:spPr>
              <a:xfrm>
                <a:off x="3743958" y="2703153"/>
                <a:ext cx="514065" cy="15258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 Box 4">
                <a:extLst>
                  <a:ext uri="{FF2B5EF4-FFF2-40B4-BE49-F238E27FC236}">
                    <a16:creationId xmlns:a16="http://schemas.microsoft.com/office/drawing/2014/main" xmlns="" id="{6D8BD215-1951-484C-9D97-F957767AECB4}"/>
                  </a:ext>
                </a:extLst>
              </p:cNvPr>
              <p:cNvSpPr txBox="1"/>
              <p:nvPr/>
            </p:nvSpPr>
            <p:spPr>
              <a:xfrm>
                <a:off x="4258024" y="2361225"/>
                <a:ext cx="628300" cy="25676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rgbClr val="C00000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Corbel" panose="020B0503020204020204" pitchFamily="34" charset="0"/>
                    <a:ea typeface="Calibri" panose="020F0502020204030204" pitchFamily="34" charset="0"/>
                  </a:rPr>
                  <a:t>6,6,#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xmlns="" id="{428AD265-A210-4B62-BD3C-C6F45D4132C6}"/>
                  </a:ext>
                </a:extLst>
              </p:cNvPr>
              <p:cNvSpPr txBox="1"/>
              <p:nvPr/>
            </p:nvSpPr>
            <p:spPr>
              <a:xfrm>
                <a:off x="4258023" y="2760247"/>
                <a:ext cx="628301" cy="2474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rgbClr val="C00000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effectLst/>
                    <a:latin typeface="Corbel" panose="020B0503020204020204" pitchFamily="34" charset="0"/>
                    <a:ea typeface="Calibri" panose="020F0502020204030204" pitchFamily="34" charset="0"/>
                  </a:rPr>
                  <a:t>6,6,6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1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488"/>
    </mc:Choice>
    <mc:Fallback>
      <p:transition spd="slow" advTm="171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E51762-EC00-4C7B-BC71-07E38A598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code for dice rolls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289A77-A1A2-4080-9E55-CF95BFF65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20240"/>
            <a:ext cx="11029615" cy="393855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do one set of 10 rolls: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set.seed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(12345)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&lt;- sample(6,10, replace = TRUE)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sum(x == 6)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 ---------------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NN = 100000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num_in_sampl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&lt;- rep(0,NN)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set.seed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(12345)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 1:NN)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x &lt;- sample(6,10, replace = TRUE)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num_in_sampl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] &lt;- sum(x == 6)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h_s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&lt;- hist(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num_in_sampl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breaks = c(-1,0,1,2,3,4,5,6,7,8,9,10))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prop.table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h_s$counts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3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851"/>
    </mc:Choice>
    <mc:Fallback>
      <p:transition spd="slow" advTm="151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DF0DAA-66AD-4052-953A-536C01CD6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like a statistician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5189E7-8CBB-4A83-A57C-5BFF12F30FAC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>
            <a:off x="-81748" y="1906177"/>
            <a:ext cx="4082248" cy="471264"/>
          </a:xfrm>
        </p:spPr>
        <p:txBody>
          <a:bodyPr/>
          <a:lstStyle/>
          <a:p>
            <a:r>
              <a:rPr lang="en-US" dirty="0"/>
              <a:t>Look at the world upside down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847CC7-2FBE-44EC-B55E-5F14FEB05315}"/>
              </a:ext>
            </a:extLst>
          </p:cNvPr>
          <p:cNvSpPr txBox="1"/>
          <p:nvPr/>
        </p:nvSpPr>
        <p:spPr>
          <a:xfrm>
            <a:off x="581193" y="3017520"/>
            <a:ext cx="23906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if there were actually no relationship?</a:t>
            </a:r>
          </a:p>
          <a:p>
            <a:endParaRPr lang="en-US" dirty="0"/>
          </a:p>
          <a:p>
            <a:r>
              <a:rPr lang="en-US" dirty="0"/>
              <a:t>How big of a difference might I see in that case?</a:t>
            </a:r>
          </a:p>
          <a:p>
            <a:endParaRPr lang="en-US" dirty="0"/>
          </a:p>
          <a:p>
            <a:r>
              <a:rPr lang="en-US" dirty="0"/>
              <a:t>“How big is big?” (Dierdre McCloskey)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Law of Large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878056E-49FC-4756-A3A4-1C7A35229CBE}"/>
              </a:ext>
            </a:extLst>
          </p:cNvPr>
          <p:cNvSpPr txBox="1"/>
          <p:nvPr/>
        </p:nvSpPr>
        <p:spPr>
          <a:xfrm>
            <a:off x="4343400" y="1715957"/>
            <a:ext cx="75209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create the population of people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set.seed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prob_of_yes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&lt;- 0.45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population_values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runif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(1000)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pop_yes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population_values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prob_of_yes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check that value should be near 0.45 although not exactly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mean(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pop_yes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now do this the long way, for a sample of size 30 from the population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sampl_size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&lt;- 30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s1 &lt;- sample(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pop_yes,sampl_size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mean(s1)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you could go through and create s2, s3,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or get lazy and do this...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number of times to do this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NN &lt;- 100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samples_from_pop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&lt;- matrix(data = NA,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nrow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1,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ncol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NN)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in 1:NN){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samples_from_pop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&lt;- mean(sample(pop_yes,30))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hist(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samples_from_pop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 you can go through and play with sample size, population size, and how many different samples to take (NN)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8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2942"/>
    </mc:Choice>
    <mc:Fallback>
      <p:transition spd="slow" advTm="392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AD807E-DB48-4F3E-A6B3-4908DB65C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error of average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F1DD2FDA-0F77-4CDF-99F3-7D46B390B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056" y="2191320"/>
            <a:ext cx="73540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/>
              <a:t>sample average is distributed normally with mean of µ and standard error of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5770CC30-3959-4F29-A037-98D6B686A7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560979"/>
              </p:ext>
            </p:extLst>
          </p:nvPr>
        </p:nvGraphicFramePr>
        <p:xfrm>
          <a:off x="1783080" y="2766060"/>
          <a:ext cx="7239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6" imgW="710891" imgH="342751" progId="Equation.DSMT4">
                  <p:embed/>
                </p:oleObj>
              </mc:Choice>
              <mc:Fallback>
                <p:oleObj r:id="rId6" imgW="710891" imgH="34275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3080" y="2766060"/>
                        <a:ext cx="7239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9ADBBD93-E47D-4423-8ACC-4C9ADBF6C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2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BFEA32D-5BFD-4863-B829-3987C6C4CC4B}"/>
              </a:ext>
            </a:extLst>
          </p:cNvPr>
          <p:cNvSpPr txBox="1"/>
          <p:nvPr/>
        </p:nvSpPr>
        <p:spPr>
          <a:xfrm>
            <a:off x="843207" y="3739516"/>
            <a:ext cx="939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Z-Score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6CB3465A-115A-4F5B-9BAB-E88C81514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560" y="38373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A150BB4B-E7B4-4FB8-954F-C984DFBE8F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370538"/>
              </p:ext>
            </p:extLst>
          </p:nvPr>
        </p:nvGraphicFramePr>
        <p:xfrm>
          <a:off x="2194560" y="3837385"/>
          <a:ext cx="13335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8" imgW="1320227" imgH="545863" progId="Equation.DSMT4">
                  <p:embed/>
                </p:oleObj>
              </mc:Choice>
              <mc:Fallback>
                <p:oleObj r:id="rId8" imgW="1320227" imgH="545863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4560" y="3837385"/>
                        <a:ext cx="133350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65A5967-D6D9-4F9B-BBEB-F2B86D8F041A}"/>
              </a:ext>
            </a:extLst>
          </p:cNvPr>
          <p:cNvSpPr txBox="1"/>
          <p:nvPr/>
        </p:nvSpPr>
        <p:spPr>
          <a:xfrm>
            <a:off x="843207" y="4841332"/>
            <a:ext cx="99502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N rises (as the sample gets larger) the standard error gets smaller – the estimator gets more precise </a:t>
            </a:r>
          </a:p>
          <a:p>
            <a:endParaRPr lang="en-US" dirty="0"/>
          </a:p>
          <a:p>
            <a:r>
              <a:rPr lang="en-US" dirty="0"/>
              <a:t>Unbiased</a:t>
            </a:r>
          </a:p>
          <a:p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960"/>
    </mc:Choice>
    <mc:Fallback>
      <p:transition spd="slow" advTm="221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_ColinPowellSchoolFeb2014">
  <a:themeElements>
    <a:clrScheme name="Custom 2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B6121B"/>
      </a:accent1>
      <a:accent2>
        <a:srgbClr val="EA2A33"/>
      </a:accent2>
      <a:accent3>
        <a:srgbClr val="EE8E90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9CAB684-A9AF-4D3F-BEC1-2D62200ABB30}" vid="{948B35A2-7CD2-47CB-9572-A5525263A6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Colin Powell School PPT Template</Template>
  <TotalTime>232</TotalTime>
  <Words>258</Words>
  <Application>Microsoft Office PowerPoint</Application>
  <PresentationFormat>Custom</PresentationFormat>
  <Paragraphs>101</Paragraphs>
  <Slides>6</Slides>
  <Notes>6</Notes>
  <HiddenSlides>0</HiddenSlides>
  <MMClips>6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Theme_ColinPowellSchoolFeb2014</vt:lpstr>
      <vt:lpstr>Equation.DSMT4</vt:lpstr>
      <vt:lpstr>Lectures in econometrics “Is that big?”</vt:lpstr>
      <vt:lpstr>Sample average has a normal distribution</vt:lpstr>
      <vt:lpstr>Representing rolls of the dice</vt:lpstr>
      <vt:lpstr>R code for dice rolls</vt:lpstr>
      <vt:lpstr>Think like a statistician</vt:lpstr>
      <vt:lpstr>Standard error of average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Lectures in econometrics “Is that big?”</dc:title>
  <dc:creator>kevin</dc:creator>
  <cp:lastModifiedBy>Kevin</cp:lastModifiedBy>
  <cp:revision>7</cp:revision>
  <dcterms:created xsi:type="dcterms:W3CDTF">2018-09-19T15:32:32Z</dcterms:created>
  <dcterms:modified xsi:type="dcterms:W3CDTF">2018-09-19T19:52:22Z</dcterms:modified>
</cp:coreProperties>
</file>