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Action3.xml" ContentType="application/vnd.ms-office.inkAction+xml"/>
  <Override PartName="/ppt/ink/ink2.xml" ContentType="application/inkml+xml"/>
  <Override PartName="/ppt/ink/inkAction4.xml" ContentType="application/vnd.ms-office.inkAction+xml"/>
  <Override PartName="/ppt/ink/ink3.xml" ContentType="application/inkml+xml"/>
  <Override PartName="/ppt/ink/inkAction5.xml" ContentType="application/vnd.ms-office.inkAction+xml"/>
  <Override PartName="/ppt/ink/ink4.xml" ContentType="application/inkml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43.9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6000 10202 0,'34'0'372,"34"0"-361,-34 0 2,34 0-2,-34 0 1,-34 0 1,33 0 1,1 0-3,-34 0-1,34 0 2,-34 0 1,34 0 22,0 0-11,-34 0-12,34 34 0,0-34 0,0 0 0,0 0 0,-34 0 0</inkml:trace>
  <inkml:trace contextRef="#ctx0" brushRef="#br0" timeOffset="682">6610 10236 0</inkml:trace>
  <inkml:trace contextRef="#ctx0" brushRef="#br0" timeOffset="8007">10001 10236 0,'33'0'528,"1"0"-515,-34 0-3,34 0 2,-34 0 0,68 0 0,-34 0 2,0 0-2,-34 0-1,34 0 3,-34 0 20,34 0 13,0 0-35,-1 0 1,1 0-2,0 0 0,34 0 1,-68 0 0,34 0 1,-34 0 10,68 0 14,-68 0-26,34 0 2,33 0 1,-33 0-5,0 0 4,-34 0-2,34 0 1,-34 0 0</inkml:trace>
  <inkml:trace contextRef="#ctx0" brushRef="#br0" timeOffset="41197">25730 10101 0,'34'0'360,"34"0"-347,0 0-2,0 34 1,-68-34 0,34 0 3,-34 0 20,33 0 35,1 0-34,34 0-23,34 0-3,-34 0 2,-34 0 1,-1 0-2,1 0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11.4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15153 8575 0,'-34'170'217,"-33"33"-205,33-135-1,-102 237 1,102 136 72,-34-34-71,68-204-2,0 0 1,0 1 0,0 33 3,34 0-6,34 68 4,-34 34-2,0-101 1,34-69 0,-68-67 0,0-102 1,0 34-1,34-1-2,-34-33 2,0 68 1,67 34-2,-33-34 1,0-34 2,-34 0 9,0-34-12,0 67 25,34 1-22,-34-68-4,0 68 2,34 34 0,-34-68 0,0-34 0,0 33 1,0 1 47,0 34-49,0 0 1,0 67 0,0-33 0,0-68 0,0 34 0,0-68 1,0 34-2,0-34 0,0 101 2,68-33-2,0 68 1,33-34 2,-33 33 0,-34-67-5,34-34 3,-68-34 0,34 0 11,0 0 1,34 0-12,33-34 0,1-68 0,34-67 0,-1-1 0,1-33 1,-35 67 0,1 1-3,0-1 2,-68-33 0,34 33 2,33-33-3,-33 101 0,-68 0 1,34-169 0,0 33 0,0 137-1,-34-137 4,0-135-6,0 136 5,0 101-4,0-169 3,0 68-1,-34 101 0,34 68 0,0-68 0,-34-271-1,-34 170 1,34 101 0,-67-67 1,33 101-2,0 0 2,34 34-2,0-33 1,-34-1 0,1 0 0,33 0 0,-34 34 0,34 0 1,0 0-1,34 34-1,0 0 1,-34-101 1,0 33-3,0-68 2,-67 69 1,33-1-1,0 0-1,68 34 2,-34 34 2,34 0 5,-34 0 6</inkml:trace>
  <inkml:trace contextRef="#ctx0" brushRef="#br0" timeOffset="82434">30341 10507 0,'102'-33'386,"-1"-1"-376,-33 0 3,0 34 2,0 0-5,-68-34 0,34 0 3,-1 34-2,1-34 4,0 34-6,0-34 7,0 0-8,34 34 4,0-34 0,-1 1 0,35-1-1,-68 34 1,34 0 1,-68 0-2,34-34 13,0 34-12,0-34 0,-34 34 1,33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30.4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23188 7253 0,'0'102'313,"-34"34"-302,34-1 1,-34-33 0,0 0 0,34-68 2,0-34-4,0 33 3,0 1 10,0 34-11,0-68 1,0 34 0,0-34 9,0 34 27,0 0-25,0 0-13,0-34 1,0 34 11,0-34 98,0 0-49,-34 0-25,34 0 229</inkml:trace>
  <inkml:trace contextRef="#ctx0" brushRef="#br0" timeOffset="13686">22612 16338 0,'33'0'481,"35"0"-467,0 0-5,0 0 4,0 0-2,-34 0 3,-34 0-3,33 0 0,1 0 2,-34 0-1,34 0-1,0 0 13,0 0-12,0 0 1,-34 0-3,68 0 3,-68 0 0,34 0-3,-34 0 4,34 0-3,-1 0 1,35 0 0,-34 0 1,34 0-1,0-34-1,0 34 4,-1-34-6,1 34 4,-34 0-2,0-34 1,0 34 1,34 0-3,-68 0 2,34 0 1,33 0-1,-33-34-1,0 34 1,0 0 1,0 0-2,0 0 1,-34 0 0,34 0 0,0 0 0,0 0 0,-1 0 13,1 0-12,-34 0-3,34 0 6,-34 0-9,34 0 7,-34 0 9,34 0 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14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7729 9626 0,'0'0'600,"68"0"-588,-68 0-1,34 0 1,34 0 0,-34 0 2,-1 0-4,35 0 1,-68 0 1,34 0 1,-34 0-2,0 0 26,34 0-25,0 0 0,-34 0-1,34 34 1,-34-34 1,34 0-2,0 0 14,0 34-12,-34-34-3,33 0 3,1 0 0,0 0-3,-34 0 2,34 0 0,34 0 1,-34 34-2,68-34 2,-69 0-2,35 0 2,-34 0-2,0 0 1,-34 0 0,68 0 0,-34 0 1,0 0-2,0 0 0,-1 0 2,1 0 0,-34 0-2,34 0 1,-34 0 0,68 0 0,-34 0 1,0 0-2,34 0 1,-34 0-1,-1 0 2,1 0-2,0 0 1,0 0 3,0 0-6,0 0 4,0 0-2,-34 0 1,34 0 0,0-34 0,0 34 2,-34 0-4,33 0 14,1-34 24,-34 34-36,34 0 26</inkml:trace>
  <inkml:trace contextRef="#ctx0" brushRef="#br0" timeOffset="37181">28544 9287 0,'0'0'132,"0"0"-119,-34 0-2,34 0 0,0 0 27,0 0-26,0-34 86,0 34-64,0-34 121,0 34 193,0 0-264,0 34-1</inkml:trace>
  <inkml:trace contextRef="#ctx0" brushRef="#br0" timeOffset="39097">28510 9253 0,'0'0'241,"-34"68"-231,0 34 3,-33-34-2,33-1 1,0 35 0,0-68 6,0 34-12,34-68 6,0 34 0,0-34 24,-34 67-23,34-33-2,0 0 1,0 0 0,-34 34 0,0-34 0,34 0 2,-34-34-3,34 34 0</inkml:trace>
  <inkml:trace contextRef="#ctx0" brushRef="#br0" timeOffset="42017">8373 14134 0,'0'0'324,"0"102"-313,0-34 1,0-68 1,0 34-2,0-34 1,0 68 13,0-68-14,0 34 1,0-34 0,0 33 0,0 1 0,0-34 0,0 34 4,0-34 3,0 34 6,0 0-13,0 0 0,0-34 0,0 34 24,34-34 85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9754">
    <iact:property name="dataType"/>
    <iact:actionData xml:id="d0">
      <inkml:trace xmlns:inkml="http://www.w3.org/2003/InkML" xml:id="stk0" contextRef="#ctx0" brushRef="#br0">24747 10406 0,'170'-34'363,"67"-34"-354,0 34 3,35-34 0,-137 1 0,35 33 1,-69 0-3,1 0 2,-34 34 1,34 0-2,33-68 2,-33 34-2,0 0 2,-1 0-1,1 1-1,-68-1 1,0 34 4,67 0-6,-67 0 2,0 0-2,68-68 4,34 0-3,-35 34 0,1-34 2,-68 34-2,0 34 1,-34 0 0,0-33 24,0 33-12,0 0-13,0 0 1,-34-34 4,34 0-6,-102-34 0,34 34 4,1-34-3,-1 34 0,-34 0 1,0-33 0,-33 67 2,-103 0-3,-101 0 1,-67 0-1,101 0 1,-1 34 0,103 33 0,67-33 0,-67 0 0,101 0 1,-33-34-2,33 0 1,34 0 0,68 0-1,0 34 14,0-34 11,0 34-13,0-34-10,0 34 10,0-34-11,0 68 13,-34-1-13,-33-33-1,67 34 1,0-68 0,0 34 1,0-34 10,0 34 13,0 0-24,0 34 0,67-35 0,-67 35 0,68 34 0,-34-68 0,0 34 0,0-68 0,-34 34 0,34-34 12,-34 0-12,0 33 0,34 1-1,0-34 2,-34 0-1,33 34-1,-33-34 2,34 0 10,0 0-11,-34 34 0,34-34 2,-34 0-4,0 0 2,34 0 1,-34 0-2</inkml:trace>
    </iact:actionData>
  </iact:action>
  <iact:action type="add" startTime="232864">
    <iact:property name="dataType"/>
    <iact:actionData xml:id="d1">
      <inkml:trace xmlns:inkml="http://www.w3.org/2003/InkML" xml:id="stk1" contextRef="#ctx0" brushRef="#br0">28714 11490 0,'0'136'338,"34"101"-326,-34-101 0,0 0 0,0-103-1,33 1 2,-33 34-1,34-34 0,0 34-1,34 33 1,-34-33 0,34 0 1,-34-34-1,0-34-1,-34 0 1,33 34 0,1-34 0,34 34 0,-34-34 0,34 68 0,0-68 0,-34 33 0,33-33 0,1 0-1,34 0 3,33 0-3,-33 0 0,-34 0 1,0-33 1,0-1-1,-1 34 0,1-34 1,0 0-1,0 34-1,-34 0 2,33-34-2,1 0 1,-34 0-1,34 34 2,0-34-2,-34 0 2,0 34-1,-34-34 2,0 1-5,33 33 27,-33-68-23,34 34-2,-34-68 1,0 102 0,0-34 0,0 0 0,0 1 0,0-1 1,0 0-1,0-34-1,-34 0 1,1 34 0,33 0 0,-34-33 1,-34-1-2,34 0 1,-68-68 1,102 102-2,-68-33 0,68 67 1,-33-34 1,-1 0-1,0-34-1,0 34 2,-34-34-2,34 35 1,-34-1 1,34 0-1,-33-34-1,33 34 2,-34 0 0,68 34-2,-34-34 0,-68 0 1,68 34 1,1-34-2,-35 34 2,34 0-2,0 0 1,0 0 0,0 0 0,34 0 2,-34 0-4,-34 68 2,1-34 0,-1 34 0,0-34 1,34 34-2,-34-68 1,68 67 0,-34-67 0,1 34 0,33 0 0,-34-34 0,34 34 0,0-34 12,0 34 23,0-34-35,0 68 1,0-68-2,0 34 3,0-34 8,0 34 2</inkml:trace>
    </iact:actionData>
  </iact:action>
  <iact:action type="add" startTime="236563">
    <iact:property name="dataType"/>
    <iact:actionData xml:id="d2">
      <inkml:trace xmlns:inkml="http://www.w3.org/2003/InkML" xml:id="stk2" contextRef="#ctx0" brushRef="#br0">26239 11253 0,'-102'0'301,"-33"0"-288,-1 0 0,0 0-3,35 0 2,33 0 0,-34 0 1,-33 0-1,33 34-1,0-34 4,0 0-6,35 0 4,33 0-2,-34 0 1,0 34-1,68-34 2,-34 0 0,34 34 10,0-34-11,0 0 12,0 34 0,0 0-13,-34 67 2,0 1-1,34 0 0,-33-1-1,33-33 1,0 34 1,0 0-2,67-1 1,-67 1 0,68-68 3,-34 34-6,34-34 3,-34 33 0,101-33 0,1 0 2,-34 0-4,-1 0 4,1-34-4,-68 0 2,34 0 0,-34 0 0,0 0 0,-1 0-1,35 0 2,-34 0-1,0 0 0,34 0 0,34 0 0,-69-34 0,1 34 0,34 0-1,-34 0 1,0-34 0,0 0 0,0 34 1,34-68-2,-35 68 1,35-33 0,-68-1 0,0 34 0,0-34 12,0 0 0,0 0-11,34 0-2,-34-34 1,34 1 0,-34 67 0,0-34 1,0 34-2,0-34 13,0 0-12,0 34 12,0-34-13,-34 0 1,34-34 1,0 34-1,-34 0 0,34 1 0,-34-1 0,34 0-1,0 0 1,-34 0 0,1 34 0,33-34 0</inkml:trace>
    </iact:actionData>
  </iact:action>
  <iact:action type="add" startTime="238061">
    <iact:property name="dataType"/>
    <iact:actionData xml:id="d3">
      <inkml:trace xmlns:inkml="http://www.w3.org/2003/InkML" xml:id="stk3" contextRef="#ctx0" brushRef="#br0">26273 11592 0,'0'-34'8,"-68"0"-3,68 0 6</inkml:trace>
    </iact:actionData>
  </iact:action>
  <iact:action type="add" startTime="239699">
    <iact:property name="dataType"/>
    <iact:actionData xml:id="d4">
      <inkml:trace xmlns:inkml="http://www.w3.org/2003/InkML" xml:id="stk4" contextRef="#ctx0" brushRef="#br0">28849 9592 0,'0'68'326,"34"68"-315,-34-69 1,34 1 0,-34-68 1,0 34-2,34 0 1,-34 0 0,34-34 6,0 68-12,0-68 7,0 34-1,67 0 0,-33-34-1,0 33 1,34 35 0,-1-68 0,-33 68 0,0-34 0,0 0 0,33-34 0,-67 34-1,0-34 2,0 0-1,0 0 0,34 0-1,33-34 2,-33 34-1,68-34-1,-1-34 4,1 0-6,-34 68 3,-1-67 0,-33 33 1,-34 34-2,-34-34 1,34 34 12,-34-34-12,0 0 2,34-68-4,-34 68 2,34 0 0,-34 1 0,0 33 11,0-34 1,0 0-11,0-34-1,-34 0 0,34 34 0,-34-34 0,0-33-1,0 67 2,0-68-2,-33 0 1,33 69 1,-34-35-2,34 68 1,-34-34 0,0 0 3,34 34-6,-33-34 4,-1 34-2,68-34 1,-68 34 0,68 0 1,-34 0-1,0 0-1,-34 34 1,-67-34 0,-35 34 0,-33 0 0,67 0 0,35-34 1,33 0-2,0 34 1,68-34 0,-34 0 11,34 0 14,0 34-12,-34-1-2,34 35-12,-68-68 2,68 68-1,-67-34 0,33 34-1,0-68 4,34 34-6,-34-34 4,34 0-2,0 34 25,0-1 29,0-33-10,0 34-39,0-34-8,0 34 7,-34 0-6,34-34 4</inkml:trace>
    </iact:actionData>
  </iact:action>
  <iact:action type="add" startTime="297908">
    <iact:property name="dataType"/>
    <iact:actionData xml:id="d5">
      <inkml:trace xmlns:inkml="http://www.w3.org/2003/InkML" xml:id="stk5" contextRef="#ctx0" brushRef="#br0">7322 10406 0,'34'0'350,"34"0"-339,34 0 0,-34-34 1,-1 34 3,1 0-6,-34 0 3,68 0 0,-102 0 0,68 0 0,-35 0 0,1-34 0,0 34 2,0 0-4,0 0 2,0 0 0,34 0 1,-34 0-2,33 0 1,-33 0 2,0 0-4,0 0 1,-34 0 2,34 0-1,-34 0 251,0 0-239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426">
    <iact:property name="dataType"/>
    <iact:actionData xml:id="d0">
      <inkml:trace xmlns:inkml="http://www.w3.org/2003/InkML" xml:id="stk0" contextRef="#ctx0" brushRef="#br0">6000 10202 0,'34'0'372,"34"0"-361,-34 0 2,34 0-2,-34 0 1,-34 0 1,33 0 1,1 0-3,-34 0-1,34 0 2,-34 0 1,34 0 22,0 0-11,-34 0-12,34 34 0,0-34 0,0 0 0,0 0 0,-34 0 0</inkml:trace>
    </iact:actionData>
  </iact:action>
  <iact:action type="add" startTime="42108">
    <iact:property name="dataType"/>
    <iact:actionData xml:id="d1">
      <inkml:trace xmlns:inkml="http://www.w3.org/2003/InkML" xml:id="stk1" contextRef="#ctx0" brushRef="#br0">6610 10236 0</inkml:trace>
    </iact:actionData>
  </iact:action>
  <iact:action type="add" startTime="49433">
    <iact:property name="dataType"/>
    <iact:actionData xml:id="d2">
      <inkml:trace xmlns:inkml="http://www.w3.org/2003/InkML" xml:id="stk2" contextRef="#ctx0" brushRef="#br0">10001 10236 0,'33'0'528,"1"0"-515,-34 0-3,34 0 2,-34 0 0,68 0 0,-34 0 2,0 0-2,-34 0-1,34 0 3,-34 0 20,34 0 13,0 0-35,-1 0 1,1 0-2,0 0 0,34 0 1,-68 0 0,34 0 1,-34 0 10,68 0 14,-68 0-26,34 0 2,33 0 1,-33 0-5,0 0 4,-34 0-2,34 0 1,-34 0 0</inkml:trace>
    </iact:actionData>
  </iact:action>
  <iact:action type="add" startTime="82623">
    <iact:property name="dataType"/>
    <iact:actionData xml:id="d3">
      <inkml:trace xmlns:inkml="http://www.w3.org/2003/InkML" xml:id="stk3" contextRef="#ctx0" brushRef="#br0">25730 10101 0,'34'0'360,"34"0"-347,0 0-2,0 34 1,-68-34 0,34 0 3,-34 0 20,33 0 35,1 0-34,34 0-23,34 0-3,-34 0 2,-34 0 1,-1 0-2,1 0 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22">
    <iact:property name="dataType"/>
    <iact:actionData xml:id="d0">
      <inkml:trace xmlns:inkml="http://www.w3.org/2003/InkML" xml:id="stk0" contextRef="#ctx0" brushRef="#br0">15153 8575 0,'-34'170'217,"-33"33"-205,33-135-1,-102 237 1,102 136 72,-34-34-71,68-204-2,0 0 1,0 1 0,0 33 3,34 0-6,34 68 4,-34 34-2,0-101 1,34-69 0,-68-67 0,0-102 1,0 34-1,34-1-2,-34-33 2,0 68 1,67 34-2,-33-34 1,0-34 2,-34 0 9,0-34-12,0 67 25,34 1-22,-34-68-4,0 68 2,34 34 0,-34-68 0,0-34 0,0 33 1,0 1 47,0 34-49,0 0 1,0 67 0,0-33 0,0-68 0,0 34 0,0-68 1,0 34-2,0-34 0,0 101 2,68-33-2,0 68 1,33-34 2,-33 33 0,-34-67-5,34-34 3,-68-34 0,34 0 11,0 0 1,34 0-12,33-34 0,1-68 0,34-67 0,-1-1 0,1-33 1,-35 67 0,1 1-3,0-1 2,-68-33 0,34 33 2,33-33-3,-33 101 0,-68 0 1,34-169 0,0 33 0,0 137-1,-34-137 4,0-135-6,0 136 5,0 101-4,0-169 3,0 68-1,-34 101 0,34 68 0,0-68 0,-34-271-1,-34 170 1,34 101 0,-67-67 1,33 101-2,0 0 2,34 34-2,0-33 1,-34-1 0,1 0 0,33 0 0,-34 34 0,34 0 1,0 0-1,34 34-1,0 0 1,-34-101 1,0 33-3,0-68 2,-67 69 1,33-1-1,0 0-1,68 34 2,-34 34 2,34 0 5,-34 0 6</inkml:trace>
    </iact:actionData>
  </iact:action>
  <iact:action type="add" startTime="91456">
    <iact:property name="dataType"/>
    <iact:actionData xml:id="d1">
      <inkml:trace xmlns:inkml="http://www.w3.org/2003/InkML" xml:id="stk1" contextRef="#ctx0" brushRef="#br0">30341 10507 0,'102'-33'386,"-1"-1"-376,-33 0 3,0 34 2,0 0-5,-68-34 0,34 0 3,-1 34-2,1-34 4,0 34-6,0-34 7,0 0-8,34 34 4,0-34 0,-1 1 0,35-1-1,-68 34 1,34 0 1,-68 0-2,34-34 13,0 34-12,0-34 0,-34 34 1,33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952">
    <iact:property name="dataType"/>
    <iact:actionData xml:id="d0">
      <inkml:trace xmlns:inkml="http://www.w3.org/2003/InkML" xml:id="stk0" contextRef="#ctx0" brushRef="#br0">23188 7253 0,'0'102'313,"-34"34"-302,34-1 1,-34-33 0,0 0 0,34-68 2,0-34-4,0 33 3,0 1 10,0 34-11,0-68 1,0 34 0,0-34 9,0 34 27,0 0-25,0 0-13,0-34 1,0 34 11,0-34 98,0 0-49,-34 0-25,34 0 229</inkml:trace>
    </iact:actionData>
  </iact:action>
  <iact:action type="add" startTime="41638">
    <iact:property name="dataType"/>
    <iact:actionData xml:id="d1">
      <inkml:trace xmlns:inkml="http://www.w3.org/2003/InkML" xml:id="stk1" contextRef="#ctx0" brushRef="#br0">22612 16338 0,'33'0'481,"35"0"-467,0 0-5,0 0 4,0 0-2,-34 0 3,-34 0-3,33 0 0,1 0 2,-34 0-1,34 0-1,0 0 13,0 0-12,0 0 1,-34 0-3,68 0 3,-68 0 0,34 0-3,-34 0 4,34 0-3,-1 0 1,35 0 0,-34 0 1,34 0-1,0-34-1,0 34 4,-1-34-6,1 34 4,-34 0-2,0-34 1,0 34 1,34 0-3,-68 0 2,34 0 1,33 0-1,-33-34-1,0 34 1,0 0 1,0 0-2,0 0 1,-34 0 0,34 0 0,0 0 0,0 0 0,-1 0 13,1 0-12,-34 0-3,34 0 6,-34 0-9,34 0 7,-34 0 9,34 0 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89">
    <iact:property name="dataType"/>
    <iact:actionData xml:id="d0">
      <inkml:trace xmlns:inkml="http://www.w3.org/2003/InkML" xml:id="stk0" contextRef="#ctx0" brushRef="#br0">7729 9626 0,'0'0'600,"68"0"-588,-68 0-1,34 0 1,34 0 0,-34 0 2,-1 0-4,35 0 1,-68 0 1,34 0 1,-34 0-2,0 0 26,34 0-25,0 0 0,-34 0-1,34 34 1,-34-34 1,34 0-2,0 0 14,0 34-12,-34-34-3,33 0 3,1 0 0,0 0-3,-34 0 2,34 0 0,34 0 1,-34 34-2,68-34 2,-69 0-2,35 0 2,-34 0-2,0 0 1,-34 0 0,68 0 0,-34 0 1,0 0-2,0 0 0,-1 0 2,1 0 0,-34 0-2,34 0 1,-34 0 0,68 0 0,-34 0 1,0 0-2,34 0 1,-34 0-1,-1 0 2,1 0-2,0 0 1,0 0 3,0 0-6,0 0 4,0 0-2,-34 0 1,34 0 0,0-34 0,0 34 2,-34 0-4,33 0 14,1-34 24,-34 34-36,34 0 26</inkml:trace>
    </iact:actionData>
  </iact:action>
  <iact:action type="add" startTime="49370">
    <iact:property name="dataType"/>
    <iact:actionData xml:id="d1">
      <inkml:trace xmlns:inkml="http://www.w3.org/2003/InkML" xml:id="stk1" contextRef="#ctx0" brushRef="#br0">28544 9287 0,'0'0'132,"0"0"-119,-34 0-2,34 0 0,0 0 27,0 0-26,0-34 86,0 34-64,0-34 121,0 34 193,0 0-264,0 34-1</inkml:trace>
    </iact:actionData>
  </iact:action>
  <iact:action type="add" startTime="51286">
    <iact:property name="dataType"/>
    <iact:actionData xml:id="d2">
      <inkml:trace xmlns:inkml="http://www.w3.org/2003/InkML" xml:id="stk2" contextRef="#ctx0" brushRef="#br0">28510 9253 0,'0'0'241,"-34"68"-231,0 34 3,-33-34-2,33-1 1,0 35 0,0-68 6,0 34-12,34-68 6,0 34 0,0-34 24,-34 67-23,34-33-2,0 0 1,0 0 0,-34 34 0,0-34 0,34 0 2,-34-34-3,34 34 0</inkml:trace>
    </iact:actionData>
  </iact:action>
  <iact:action type="add" startTime="54206">
    <iact:property name="dataType"/>
    <iact:actionData xml:id="d3">
      <inkml:trace xmlns:inkml="http://www.w3.org/2003/InkML" xml:id="stk3" contextRef="#ctx0" brushRef="#br0">8373 14134 0,'0'0'324,"0"102"-313,0-34 1,0-68 1,0 34-2,0-34 1,0 68 13,0-68-14,0 34 1,0-34 0,0 33 0,0 1 0,0-34 0,0 34 4,0-34 3,0 34 6,0 0-13,0 0 0,0-34 0,0 34 24,34-34 85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7-02T23:34:02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588">
    <iact:property name="dataType"/>
    <iact:actionData xml:id="d0">
      <inkml:trace xmlns:inkml="http://www.w3.org/2003/InkML" xml:id="stk0" contextRef="#ctx0" brushRef="#br0">11221 9016 0,'0'34'10,"0"-34"51,34 0-50,-34 34 26,0-34 371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 sz="1800">
                <a:solidFill>
                  <a:schemeClr val="tx2"/>
                </a:solidFill>
                <a:latin typeface="Corbel" panose="020B0503020204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Corbel" panose="020B0503020204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Corbel" panose="020B0503020204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Corbel" panose="020B0503020204020204" pitchFamily="34" charset="0"/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11/relationships/inkAction" Target="../ink/inkAction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microsoft.com/office/2011/relationships/inkAction" Target="../ink/inkAction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11/relationships/inkAction" Target="../ink/inkAction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Lectures in econometrics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 foster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4388786"/>
            <a:ext cx="10317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rbel" panose="020B0503020204020204" pitchFamily="34" charset="0"/>
              </a:rPr>
              <a:t>These narrations accompany lecture notes online.  We will be applying these in class so please listen to and/or read the notes before class.</a:t>
            </a:r>
          </a:p>
          <a:p>
            <a:endParaRPr lang="en-US" sz="2000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Corbel" panose="020B0503020204020204" pitchFamily="34" charset="0"/>
              </a:rPr>
              <a:t>I’m not narrating the first 30 or so pages of lecture notes, you should read those. </a:t>
            </a:r>
          </a:p>
        </p:txBody>
      </p:sp>
    </p:spTree>
    <p:extLst>
      <p:ext uri="{BB962C8B-B14F-4D97-AF65-F5344CB8AC3E}">
        <p14:creationId xmlns:p14="http://schemas.microsoft.com/office/powerpoint/2010/main" val="4032008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joint/marginal/conditional distributions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47434"/>
              </p:ext>
            </p:extLst>
          </p:nvPr>
        </p:nvGraphicFramePr>
        <p:xfrm>
          <a:off x="581192" y="2354580"/>
          <a:ext cx="10574491" cy="3246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835">
                  <a:extLst>
                    <a:ext uri="{9D8B030D-6E8A-4147-A177-3AD203B41FA5}">
                      <a16:colId xmlns:a16="http://schemas.microsoft.com/office/drawing/2014/main" val="2368581611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177520113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3147533577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3970232351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500635541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2346691722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429852288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4263927051"/>
                    </a:ext>
                  </a:extLst>
                </a:gridCol>
                <a:gridCol w="1067332">
                  <a:extLst>
                    <a:ext uri="{9D8B030D-6E8A-4147-A177-3AD203B41FA5}">
                      <a16:colId xmlns:a16="http://schemas.microsoft.com/office/drawing/2014/main" val="1742336750"/>
                    </a:ext>
                  </a:extLst>
                </a:gridCol>
              </a:tblGrid>
              <a:tr h="745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No HS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HS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SmColl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AS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Bach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Adv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Marginals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5517525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less than 10,000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0.2890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0.1339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0.0899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0.0263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0.0502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0.0340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0.6233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72759003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10,001 - 50,000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0.0245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0.0670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0.0481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0.0259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0.0407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0.0212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0.2272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8546850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50,001 - 100,000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0.0027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0.0168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0.0166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0.0123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0.0325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0.0291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0.1100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2478686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100,001+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0.0004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0.0019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0.0030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0.0019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0.0140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0.0182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0.0394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3730622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32159220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Marginals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0.3166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0.2196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0.1576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0.0664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0.1374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0.1025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i="1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317272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82440" y="3318840"/>
              <a:ext cx="7493760" cy="19652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3080" y="3309480"/>
                <a:ext cx="7512480" cy="198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782440" y="3318840"/>
              <a:ext cx="7493760" cy="19652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3080" y="3309480"/>
                <a:ext cx="7512480" cy="198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01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27"/>
    </mc:Choice>
    <mc:Fallback>
      <p:transition spd="slow" advTm="11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joint/marginal/conditional distributions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423230"/>
              </p:ext>
            </p:extLst>
          </p:nvPr>
        </p:nvGraphicFramePr>
        <p:xfrm>
          <a:off x="581192" y="2354580"/>
          <a:ext cx="11029618" cy="3634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0733">
                  <a:extLst>
                    <a:ext uri="{9D8B030D-6E8A-4147-A177-3AD203B41FA5}">
                      <a16:colId xmlns:a16="http://schemas.microsoft.com/office/drawing/2014/main" val="475079227"/>
                    </a:ext>
                  </a:extLst>
                </a:gridCol>
                <a:gridCol w="1337506">
                  <a:extLst>
                    <a:ext uri="{9D8B030D-6E8A-4147-A177-3AD203B41FA5}">
                      <a16:colId xmlns:a16="http://schemas.microsoft.com/office/drawing/2014/main" val="3240510201"/>
                    </a:ext>
                  </a:extLst>
                </a:gridCol>
                <a:gridCol w="1338789">
                  <a:extLst>
                    <a:ext uri="{9D8B030D-6E8A-4147-A177-3AD203B41FA5}">
                      <a16:colId xmlns:a16="http://schemas.microsoft.com/office/drawing/2014/main" val="716073845"/>
                    </a:ext>
                  </a:extLst>
                </a:gridCol>
                <a:gridCol w="1337506">
                  <a:extLst>
                    <a:ext uri="{9D8B030D-6E8A-4147-A177-3AD203B41FA5}">
                      <a16:colId xmlns:a16="http://schemas.microsoft.com/office/drawing/2014/main" val="3294888646"/>
                    </a:ext>
                  </a:extLst>
                </a:gridCol>
                <a:gridCol w="1338789">
                  <a:extLst>
                    <a:ext uri="{9D8B030D-6E8A-4147-A177-3AD203B41FA5}">
                      <a16:colId xmlns:a16="http://schemas.microsoft.com/office/drawing/2014/main" val="1397978422"/>
                    </a:ext>
                  </a:extLst>
                </a:gridCol>
                <a:gridCol w="1337506">
                  <a:extLst>
                    <a:ext uri="{9D8B030D-6E8A-4147-A177-3AD203B41FA5}">
                      <a16:colId xmlns:a16="http://schemas.microsoft.com/office/drawing/2014/main" val="1607787128"/>
                    </a:ext>
                  </a:extLst>
                </a:gridCol>
                <a:gridCol w="1338789">
                  <a:extLst>
                    <a:ext uri="{9D8B030D-6E8A-4147-A177-3AD203B41FA5}">
                      <a16:colId xmlns:a16="http://schemas.microsoft.com/office/drawing/2014/main" val="2078026793"/>
                    </a:ext>
                  </a:extLst>
                </a:gridCol>
              </a:tblGrid>
              <a:tr h="7377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Conditional on Education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No HS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HS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SmColl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AS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Bach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Adv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31766"/>
                  </a:ext>
                </a:extLst>
              </a:tr>
              <a:tr h="7242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less than 10,000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0.9128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0.6096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0.5706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0.3963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0.3656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0.3323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6158426"/>
                  </a:ext>
                </a:extLst>
              </a:tr>
              <a:tr h="7242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10,001 - 50,000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0.0773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0.3050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0.3052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0.3896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0.2960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0.2066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5956560"/>
                  </a:ext>
                </a:extLst>
              </a:tr>
              <a:tr h="7242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50,001 - 100,000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0.0087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0.0766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0.1051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0.1857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0.2366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0.2835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9176153"/>
                  </a:ext>
                </a:extLst>
              </a:tr>
              <a:tr h="7242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100,001+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0.0013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0.0088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0.0191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0.0284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bel" panose="020B0503020204020204" pitchFamily="34" charset="0"/>
                        </a:rPr>
                        <a:t>0.1018</a:t>
                      </a:r>
                      <a:endParaRPr lang="en-US" sz="18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bel" panose="020B0503020204020204" pitchFamily="34" charset="0"/>
                        </a:rPr>
                        <a:t>0.1775</a:t>
                      </a:r>
                      <a:endParaRPr lang="en-US" sz="18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970925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69"/>
    </mc:Choice>
    <mc:Fallback>
      <p:transition spd="slow" advTm="9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joint/marginal/conditional distributions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927931"/>
              </p:ext>
            </p:extLst>
          </p:nvPr>
        </p:nvGraphicFramePr>
        <p:xfrm>
          <a:off x="581192" y="1943828"/>
          <a:ext cx="11029616" cy="3634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5508">
                  <a:extLst>
                    <a:ext uri="{9D8B030D-6E8A-4147-A177-3AD203B41FA5}">
                      <a16:colId xmlns:a16="http://schemas.microsoft.com/office/drawing/2014/main" val="774788715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4110685477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46697983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349850231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3504221980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3898479299"/>
                    </a:ext>
                  </a:extLst>
                </a:gridCol>
                <a:gridCol w="1339018">
                  <a:extLst>
                    <a:ext uri="{9D8B030D-6E8A-4147-A177-3AD203B41FA5}">
                      <a16:colId xmlns:a16="http://schemas.microsoft.com/office/drawing/2014/main" val="2369465696"/>
                    </a:ext>
                  </a:extLst>
                </a:gridCol>
              </a:tblGrid>
              <a:tr h="726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Conditional on Wage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No HS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HS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SmColl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AS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Bach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Adv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7391917"/>
                  </a:ext>
                </a:extLst>
              </a:tr>
              <a:tr h="726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less than 10,000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0.4636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0.2147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0.1442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0.0422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0.0806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0.0546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7519849"/>
                  </a:ext>
                </a:extLst>
              </a:tr>
              <a:tr h="726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10,001 - 50,000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0.1077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0.2947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0.2116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0.1139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0.1789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0.0931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7029910"/>
                  </a:ext>
                </a:extLst>
              </a:tr>
              <a:tr h="726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50,001 - 100,000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0.0249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0.1530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0.1505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0.1121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0.2954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0.2641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0524930"/>
                  </a:ext>
                </a:extLst>
              </a:tr>
              <a:tr h="726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100,001+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0.0101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0.0491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0.0765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0.0478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0.3549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0.4615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544044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900" y="5806440"/>
            <a:ext cx="1163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all of these are working people – there are children, retirees, and others not in the workforce.  You can re-do the numbers for subsets, maybe people 25-55 would be a better choice?  Smells like … HOMEWORK!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9560" y="3245760"/>
              <a:ext cx="12600" cy="2484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0200" y="3236400"/>
                <a:ext cx="31320" cy="43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03"/>
    </mc:Choice>
    <mc:Fallback>
      <p:transition spd="slow" advTm="10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Probabilities and Bayes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Bayes Theorem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Conditional probability equals joint probability divided by marginal probability</a:t>
                </a:r>
              </a:p>
              <a:p>
                <a:r>
                  <a:rPr lang="en-US" dirty="0"/>
                  <a:t>Surprising results in testing: 99% accurate test doesn’t imply that positive test result means identification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0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96"/>
    </mc:Choice>
    <mc:Fallback>
      <p:transition spd="slow" advTm="24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Think Like A Statistician</a:t>
            </a:r>
          </a:p>
          <a:p>
            <a:pPr lvl="1"/>
            <a:r>
              <a:rPr lang="en-US" dirty="0"/>
              <a:t>“How likely is it, that I’m being fooled?”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Null</a:t>
            </a:r>
            <a:r>
              <a:rPr lang="en-US" dirty="0"/>
              <a:t> Hypothesis vs Alternative Hypothesis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H</a:t>
            </a:r>
            <a:r>
              <a:rPr lang="en-US" baseline="-25000" dirty="0">
                <a:latin typeface="Corbel" panose="020B0503020204020204" pitchFamily="34" charset="0"/>
              </a:rPr>
              <a:t>0</a:t>
            </a:r>
            <a:r>
              <a:rPr lang="en-US" dirty="0">
                <a:latin typeface="Corbel" panose="020B0503020204020204" pitchFamily="34" charset="0"/>
              </a:rPr>
              <a:t> vs H</a:t>
            </a:r>
            <a:r>
              <a:rPr lang="en-US" baseline="-25000" dirty="0">
                <a:latin typeface="Corbel" panose="020B0503020204020204" pitchFamily="34" charset="0"/>
              </a:rPr>
              <a:t>A</a:t>
            </a:r>
          </a:p>
          <a:p>
            <a:pPr lvl="1"/>
            <a:r>
              <a:rPr lang="en-US" dirty="0"/>
              <a:t>What if there were no relationship, is there some chance I’d actually see this?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17"/>
    </mc:Choice>
    <mc:Fallback>
      <p:transition spd="slow" advTm="13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Randomness in games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1192" y="2180496"/>
                <a:ext cx="6528267" cy="433460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Probability of winning each game is p</a:t>
                </a:r>
              </a:p>
              <a:p>
                <a:r>
                  <a:rPr lang="en-US" dirty="0"/>
                  <a:t>Probability of winning 2 games in a row is p*p = p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Table helps show</a:t>
                </a:r>
              </a:p>
              <a:p>
                <a:r>
                  <a:rPr lang="en-US" dirty="0"/>
                  <a:t> </a:t>
                </a:r>
                <a:r>
                  <a:rPr lang="en-US" dirty="0" err="1"/>
                  <a:t>Pr</a:t>
                </a:r>
                <a:r>
                  <a:rPr lang="en-US" dirty="0"/>
                  <a:t>{A and B} = </a:t>
                </a:r>
                <a:r>
                  <a:rPr lang="en-US" dirty="0" err="1"/>
                  <a:t>Pr</a:t>
                </a:r>
                <a:r>
                  <a:rPr lang="en-US" dirty="0"/>
                  <a:t>{A</a:t>
                </a:r>
                <a:r>
                  <a:rPr lang="en-US" dirty="0">
                    <a:cs typeface="Arial" panose="020B0604020202020204" pitchFamily="34" charset="0"/>
                  </a:rPr>
                  <a:t>∩B}</a:t>
                </a:r>
              </a:p>
              <a:p>
                <a:r>
                  <a:rPr lang="en-US" dirty="0">
                    <a:cs typeface="Arial" panose="020B0604020202020204" pitchFamily="34" charset="0"/>
                  </a:rPr>
                  <a:t>If A and B are independent then </a:t>
                </a:r>
                <a:r>
                  <a:rPr lang="en-US" dirty="0" err="1"/>
                  <a:t>Pr</a:t>
                </a:r>
                <a:r>
                  <a:rPr lang="en-US" dirty="0"/>
                  <a:t>{A</a:t>
                </a:r>
                <a:r>
                  <a:rPr lang="en-US" dirty="0">
                    <a:cs typeface="Arial" panose="020B0604020202020204" pitchFamily="34" charset="0"/>
                  </a:rPr>
                  <a:t>∩B} = </a:t>
                </a:r>
                <a:r>
                  <a:rPr lang="en-US" dirty="0" err="1">
                    <a:cs typeface="Arial" panose="020B0604020202020204" pitchFamily="34" charset="0"/>
                  </a:rPr>
                  <a:t>Pr</a:t>
                </a:r>
                <a:r>
                  <a:rPr lang="en-US" dirty="0">
                    <a:cs typeface="Arial" panose="020B0604020202020204" pitchFamily="34" charset="0"/>
                  </a:rPr>
                  <a:t>{A}</a:t>
                </a:r>
                <a:r>
                  <a:rPr lang="en-US" dirty="0" err="1">
                    <a:cs typeface="Arial" panose="020B0604020202020204" pitchFamily="34" charset="0"/>
                  </a:rPr>
                  <a:t>Pr</a:t>
                </a:r>
                <a:r>
                  <a:rPr lang="en-US" dirty="0">
                    <a:cs typeface="Arial" panose="020B0604020202020204" pitchFamily="34" charset="0"/>
                  </a:rPr>
                  <a:t>{B}</a:t>
                </a:r>
              </a:p>
              <a:p>
                <a:r>
                  <a:rPr lang="en-US" dirty="0">
                    <a:cs typeface="Arial" panose="020B0604020202020204" pitchFamily="34" charset="0"/>
                  </a:rPr>
                  <a:t>With 3 games the outcomes become more complicated: WWW, WWL, WLW, LWW, WLL, LWL, LLW, LLL</a:t>
                </a:r>
              </a:p>
              <a:p>
                <a:r>
                  <a:rPr lang="en-US" dirty="0">
                    <a:cs typeface="Arial" panose="020B0604020202020204" pitchFamily="34" charset="0"/>
                  </a:rPr>
                  <a:t>Team can win series in first 4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Team will lose in last 4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More games and these terms look like Pascal’s Triangle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180496"/>
                <a:ext cx="6528267" cy="4334604"/>
              </a:xfrm>
              <a:blipFill>
                <a:blip r:embed="rId4"/>
                <a:stretch>
                  <a:fillRect l="-373" t="-281" r="-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207121"/>
              </p:ext>
            </p:extLst>
          </p:nvPr>
        </p:nvGraphicFramePr>
        <p:xfrm>
          <a:off x="7109460" y="2418111"/>
          <a:ext cx="4290060" cy="221703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430020">
                  <a:extLst>
                    <a:ext uri="{9D8B030D-6E8A-4147-A177-3AD203B41FA5}">
                      <a16:colId xmlns:a16="http://schemas.microsoft.com/office/drawing/2014/main" val="3408694177"/>
                    </a:ext>
                  </a:extLst>
                </a:gridCol>
                <a:gridCol w="1430020">
                  <a:extLst>
                    <a:ext uri="{9D8B030D-6E8A-4147-A177-3AD203B41FA5}">
                      <a16:colId xmlns:a16="http://schemas.microsoft.com/office/drawing/2014/main" val="913927403"/>
                    </a:ext>
                  </a:extLst>
                </a:gridCol>
                <a:gridCol w="1430020">
                  <a:extLst>
                    <a:ext uri="{9D8B030D-6E8A-4147-A177-3AD203B41FA5}">
                      <a16:colId xmlns:a16="http://schemas.microsoft.com/office/drawing/2014/main" val="1159488485"/>
                    </a:ext>
                  </a:extLst>
                </a:gridCol>
              </a:tblGrid>
              <a:tr h="7390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 Game 1 {p}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Lose Game 1 {1-p}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649412"/>
                  </a:ext>
                </a:extLst>
              </a:tr>
              <a:tr h="7390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 Game 2 {p}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outcome: W,W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L,W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6210801"/>
                  </a:ext>
                </a:extLst>
              </a:tr>
              <a:tr h="7390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Lose Game 2 {1-p}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W,L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L,L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79934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35920" y="3221280"/>
              <a:ext cx="8531280" cy="139140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6560" y="3211920"/>
                <a:ext cx="8550000" cy="1410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81"/>
    </mc:Choice>
    <mc:Fallback>
      <p:transition spd="slow" advTm="42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events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A and B are independent then knowing B contributes nothing to best guess of 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So multiple independent events have probability from multiplying</a:t>
                </a:r>
              </a:p>
              <a:p>
                <a:r>
                  <a:rPr lang="en-US" dirty="0"/>
                  <a:t>Probability of 5 consecutive escalators working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so even just p=0.05 gives 0.77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9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59"/>
    </mc:Choice>
    <mc:Fallback>
      <p:transition spd="slow" advTm="10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97380"/>
            <a:ext cx="11029616" cy="11600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we have multiple events, each with some probability, then we can construct joint and marginal distributions</a:t>
            </a:r>
          </a:p>
          <a:p>
            <a:r>
              <a:rPr lang="en-US" dirty="0"/>
              <a:t>In one case, X and Y are independent so we multiply the probabilities</a:t>
            </a:r>
          </a:p>
          <a:p>
            <a:r>
              <a:rPr lang="en-US" dirty="0"/>
              <a:t>But A and B are </a:t>
            </a:r>
            <a:r>
              <a:rPr lang="en-US" b="1" dirty="0"/>
              <a:t>NOT</a:t>
            </a:r>
            <a:r>
              <a:rPr lang="en-US" dirty="0"/>
              <a:t> independent so </a:t>
            </a:r>
            <a:r>
              <a:rPr lang="en-US" b="1" dirty="0"/>
              <a:t>don’t </a:t>
            </a:r>
            <a:r>
              <a:rPr lang="en-US" dirty="0"/>
              <a:t>multiply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396"/>
              </p:ext>
            </p:extLst>
          </p:nvPr>
        </p:nvGraphicFramePr>
        <p:xfrm>
          <a:off x="581192" y="3083002"/>
          <a:ext cx="561386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81190">
                  <a:extLst>
                    <a:ext uri="{9D8B030D-6E8A-4147-A177-3AD203B41FA5}">
                      <a16:colId xmlns:a16="http://schemas.microsoft.com/office/drawing/2014/main" val="2588514996"/>
                    </a:ext>
                  </a:extLst>
                </a:gridCol>
                <a:gridCol w="1478506">
                  <a:extLst>
                    <a:ext uri="{9D8B030D-6E8A-4147-A177-3AD203B41FA5}">
                      <a16:colId xmlns:a16="http://schemas.microsoft.com/office/drawing/2014/main" val="4285552383"/>
                    </a:ext>
                  </a:extLst>
                </a:gridCol>
                <a:gridCol w="1478506">
                  <a:extLst>
                    <a:ext uri="{9D8B030D-6E8A-4147-A177-3AD203B41FA5}">
                      <a16:colId xmlns:a16="http://schemas.microsoft.com/office/drawing/2014/main" val="3703221490"/>
                    </a:ext>
                  </a:extLst>
                </a:gridCol>
                <a:gridCol w="1275666">
                  <a:extLst>
                    <a:ext uri="{9D8B030D-6E8A-4147-A177-3AD203B41FA5}">
                      <a16:colId xmlns:a16="http://schemas.microsoft.com/office/drawing/2014/main" val="2323146394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X=1 (60%)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X=2 (40%)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449657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Y=1 (50%)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(1,1) at probability 0.3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(2,1) at probability 0.2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8637687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Y=2 (30%)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(1,2) at probability 0.18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(2,2) at probability 0.12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497659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Y=3 (20%)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(1,3) at probability 0.12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0.08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00471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47348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864828"/>
              </p:ext>
            </p:extLst>
          </p:nvPr>
        </p:nvGraphicFramePr>
        <p:xfrm>
          <a:off x="6515100" y="3057463"/>
          <a:ext cx="509570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27099">
                  <a:extLst>
                    <a:ext uri="{9D8B030D-6E8A-4147-A177-3AD203B41FA5}">
                      <a16:colId xmlns:a16="http://schemas.microsoft.com/office/drawing/2014/main" val="4208201296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164174633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484235105"/>
                    </a:ext>
                  </a:extLst>
                </a:gridCol>
                <a:gridCol w="1169629">
                  <a:extLst>
                    <a:ext uri="{9D8B030D-6E8A-4147-A177-3AD203B41FA5}">
                      <a16:colId xmlns:a16="http://schemas.microsoft.com/office/drawing/2014/main" val="1850410538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A=1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A=2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42911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B=1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(1,1) at probability 0.25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(2,1) at probability 0.13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510362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(1,2) at probability 0.23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(2,2) at probability 0.12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557185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B=3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(1,3) at probability 0.17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937007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13674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0000" y="3636360"/>
              <a:ext cx="7347240" cy="4896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0640" y="3627000"/>
                <a:ext cx="7365960" cy="67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2160000" y="3636360"/>
              <a:ext cx="7347240" cy="489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0640" y="3627000"/>
                <a:ext cx="7365960" cy="6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26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93"/>
    </mc:Choice>
    <mc:Fallback>
      <p:transition spd="slow" advTm="10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97380"/>
            <a:ext cx="11029616" cy="1160083"/>
          </a:xfrm>
        </p:spPr>
        <p:txBody>
          <a:bodyPr>
            <a:normAutofit/>
          </a:bodyPr>
          <a:lstStyle/>
          <a:p>
            <a:r>
              <a:rPr lang="en-US" dirty="0"/>
              <a:t>Find Marginal Probabilities (write in the margins) by adding up rows/columns </a:t>
            </a:r>
          </a:p>
          <a:p>
            <a:r>
              <a:rPr lang="en-US" dirty="0"/>
              <a:t>[note sum of marginals should be 1]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876234"/>
              </p:ext>
            </p:extLst>
          </p:nvPr>
        </p:nvGraphicFramePr>
        <p:xfrm>
          <a:off x="581192" y="3082176"/>
          <a:ext cx="561386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81190">
                  <a:extLst>
                    <a:ext uri="{9D8B030D-6E8A-4147-A177-3AD203B41FA5}">
                      <a16:colId xmlns:a16="http://schemas.microsoft.com/office/drawing/2014/main" val="2588514996"/>
                    </a:ext>
                  </a:extLst>
                </a:gridCol>
                <a:gridCol w="1478506">
                  <a:extLst>
                    <a:ext uri="{9D8B030D-6E8A-4147-A177-3AD203B41FA5}">
                      <a16:colId xmlns:a16="http://schemas.microsoft.com/office/drawing/2014/main" val="4285552383"/>
                    </a:ext>
                  </a:extLst>
                </a:gridCol>
                <a:gridCol w="1478506">
                  <a:extLst>
                    <a:ext uri="{9D8B030D-6E8A-4147-A177-3AD203B41FA5}">
                      <a16:colId xmlns:a16="http://schemas.microsoft.com/office/drawing/2014/main" val="3703221490"/>
                    </a:ext>
                  </a:extLst>
                </a:gridCol>
                <a:gridCol w="1275666">
                  <a:extLst>
                    <a:ext uri="{9D8B030D-6E8A-4147-A177-3AD203B41FA5}">
                      <a16:colId xmlns:a16="http://schemas.microsoft.com/office/drawing/2014/main" val="2323146394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X=1 (60%)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X=2 (40%)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449657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Y=1 (50%)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(1,1) at probability 0.3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(2,1) at probability 0.2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.5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8637687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Y=2 (30%)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(1,2) at probability 0.18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(2,2) at probability 0.12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497659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Y=3 (20%)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(1,3) at probability 0.12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0.08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.2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00471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.6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.4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47348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75463"/>
              </p:ext>
            </p:extLst>
          </p:nvPr>
        </p:nvGraphicFramePr>
        <p:xfrm>
          <a:off x="6515100" y="3057463"/>
          <a:ext cx="509570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27099">
                  <a:extLst>
                    <a:ext uri="{9D8B030D-6E8A-4147-A177-3AD203B41FA5}">
                      <a16:colId xmlns:a16="http://schemas.microsoft.com/office/drawing/2014/main" val="4208201296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164174633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484235105"/>
                    </a:ext>
                  </a:extLst>
                </a:gridCol>
                <a:gridCol w="1169629">
                  <a:extLst>
                    <a:ext uri="{9D8B030D-6E8A-4147-A177-3AD203B41FA5}">
                      <a16:colId xmlns:a16="http://schemas.microsoft.com/office/drawing/2014/main" val="1850410538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A=1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A=2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42911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B=1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(1,1) at probability 0.25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(2,1) at probability 0.13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510362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(1,2) at probability 0.23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(2,2) at probability 0.12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557185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B=3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(1,3) at probability 0.17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.27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937007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.65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.35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13674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20800" y="3087000"/>
              <a:ext cx="6017040" cy="207504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1440" y="3077640"/>
                <a:ext cx="6035760" cy="2093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5320800" y="3087000"/>
              <a:ext cx="6017040" cy="20750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1440" y="3077640"/>
                <a:ext cx="6035760" cy="209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21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11"/>
    </mc:Choice>
    <mc:Fallback>
      <p:transition spd="slow" advTm="9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events: what is value of A given 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97380"/>
            <a:ext cx="5751028" cy="2994660"/>
          </a:xfrm>
        </p:spPr>
        <p:txBody>
          <a:bodyPr>
            <a:normAutofit/>
          </a:bodyPr>
          <a:lstStyle/>
          <a:p>
            <a:r>
              <a:rPr lang="en-US" dirty="0"/>
              <a:t>Does knowing B help me guess A?</a:t>
            </a:r>
          </a:p>
          <a:p>
            <a:r>
              <a:rPr lang="en-US" dirty="0"/>
              <a:t>Lots of examples in the world</a:t>
            </a:r>
          </a:p>
          <a:p>
            <a:r>
              <a:rPr lang="en-US" dirty="0"/>
              <a:t>Suppose we know A=1</a:t>
            </a:r>
          </a:p>
          <a:p>
            <a:r>
              <a:rPr lang="en-US" dirty="0"/>
              <a:t>So no longer a 0.65 probability of A; now is 100% so divide each joint probability by 0.65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62619"/>
              </p:ext>
            </p:extLst>
          </p:nvPr>
        </p:nvGraphicFramePr>
        <p:xfrm>
          <a:off x="6515100" y="3057463"/>
          <a:ext cx="509570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27099">
                  <a:extLst>
                    <a:ext uri="{9D8B030D-6E8A-4147-A177-3AD203B41FA5}">
                      <a16:colId xmlns:a16="http://schemas.microsoft.com/office/drawing/2014/main" val="4208201296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164174633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484235105"/>
                    </a:ext>
                  </a:extLst>
                </a:gridCol>
                <a:gridCol w="1169629">
                  <a:extLst>
                    <a:ext uri="{9D8B030D-6E8A-4147-A177-3AD203B41FA5}">
                      <a16:colId xmlns:a16="http://schemas.microsoft.com/office/drawing/2014/main" val="1850410538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A=1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A=2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42911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B=1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(1,1) at probability 0.25/.65 = .3846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(2,1) at probability 0.13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510362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(1,2) at probability 0.23/.65 = .3538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(2,2) at probability 0.12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557185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B=3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(1,3) at probability 0.17/.65 = .2615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.27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937007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.65/.65 = 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.35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13674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119286" y="3089189"/>
            <a:ext cx="2491522" cy="2903838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40320" y="2611080"/>
              <a:ext cx="671400" cy="32709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0960" y="2601720"/>
                <a:ext cx="690120" cy="3289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8140320" y="2611080"/>
              <a:ext cx="671400" cy="32709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30960" y="2601720"/>
                <a:ext cx="690120" cy="328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613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99"/>
    </mc:Choice>
    <mc:Fallback>
      <p:transition spd="slow" advTm="8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events: what is value of A given B?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1192" y="1897380"/>
                <a:ext cx="5751028" cy="299466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Or suppose we know A = 2</a:t>
                </a:r>
              </a:p>
              <a:p>
                <a:r>
                  <a:rPr lang="en-US" dirty="0"/>
                  <a:t>Divide by 0.35</a:t>
                </a:r>
              </a:p>
              <a:p>
                <a:r>
                  <a:rPr lang="en-US" dirty="0"/>
                  <a:t>These conditional probabilities are denoted as, for example,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1897380"/>
                <a:ext cx="5751028" cy="2994660"/>
              </a:xfrm>
              <a:blipFill>
                <a:blip r:embed="rId4"/>
                <a:stretch>
                  <a:fillRect l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69997"/>
              </p:ext>
            </p:extLst>
          </p:nvPr>
        </p:nvGraphicFramePr>
        <p:xfrm>
          <a:off x="6515100" y="3057463"/>
          <a:ext cx="5095708" cy="29275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27099">
                  <a:extLst>
                    <a:ext uri="{9D8B030D-6E8A-4147-A177-3AD203B41FA5}">
                      <a16:colId xmlns:a16="http://schemas.microsoft.com/office/drawing/2014/main" val="4208201296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164174633"/>
                    </a:ext>
                  </a:extLst>
                </a:gridCol>
                <a:gridCol w="1349490">
                  <a:extLst>
                    <a:ext uri="{9D8B030D-6E8A-4147-A177-3AD203B41FA5}">
                      <a16:colId xmlns:a16="http://schemas.microsoft.com/office/drawing/2014/main" val="3484235105"/>
                    </a:ext>
                  </a:extLst>
                </a:gridCol>
                <a:gridCol w="1169629">
                  <a:extLst>
                    <a:ext uri="{9D8B030D-6E8A-4147-A177-3AD203B41FA5}">
                      <a16:colId xmlns:a16="http://schemas.microsoft.com/office/drawing/2014/main" val="1850410538"/>
                    </a:ext>
                  </a:extLst>
                </a:gridCol>
              </a:tblGrid>
              <a:tr h="35910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A=1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A=2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429110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B=1 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(1,1) at probability 0.25/.65 = .3846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(2,1) at probability 0.13/.35 = .3714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510362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B=2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(1,2) at probability 0.23/.65 = .3538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(2,2) at probability 0.12/.35 = .3429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.35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557185"/>
                  </a:ext>
                </a:extLst>
              </a:tr>
              <a:tr h="736445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B=3 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(1,3) at probability 0.17/.65 = .2615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(2,3) at probability 0.1/.35 = .2857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.27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937007"/>
                  </a:ext>
                </a:extLst>
              </a:tr>
              <a:tr h="359101"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.65/.65 = 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.35 /.35 = 1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13674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712360" y="3081162"/>
            <a:ext cx="1350594" cy="2903838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43094" y="3081162"/>
            <a:ext cx="1350594" cy="2903838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5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2"/>
    </mc:Choice>
    <mc:Fallback>
      <p:transition spd="slow" advTm="2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joint/marginal/conditional distributions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805062"/>
              </p:ext>
            </p:extLst>
          </p:nvPr>
        </p:nvGraphicFramePr>
        <p:xfrm>
          <a:off x="1120140" y="2720340"/>
          <a:ext cx="9532619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7829">
                  <a:extLst>
                    <a:ext uri="{9D8B030D-6E8A-4147-A177-3AD203B41FA5}">
                      <a16:colId xmlns:a16="http://schemas.microsoft.com/office/drawing/2014/main" val="2963441362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893545216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617890242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386895387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581923129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925002439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36913370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i="1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No HS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HS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SmColl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AS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Bach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Adv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3891429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less than 10,000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56734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26279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17648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5167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9859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6684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891242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10,001 - 50,000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4806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13147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9440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5080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7983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4155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166118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50,001 - 100,000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538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3303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3250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2421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6380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5703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369171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100,001+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78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380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592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orbel" panose="020B0503020204020204" pitchFamily="34" charset="0"/>
                        </a:rPr>
                        <a:t>370</a:t>
                      </a:r>
                      <a:endParaRPr lang="en-US" sz="1600" i="1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2746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bel" panose="020B0503020204020204" pitchFamily="34" charset="0"/>
                        </a:rPr>
                        <a:t>3571</a:t>
                      </a:r>
                      <a:endParaRPr lang="en-US" sz="1600" i="1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4547977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46"/>
    </mc:Choice>
    <mc:Fallback>
      <p:transition spd="slow" advTm="17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_ColinPowellSchoolFeb2014">
  <a:themeElements>
    <a:clrScheme name="Custom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B6121B"/>
      </a:accent1>
      <a:accent2>
        <a:srgbClr val="EA2A33"/>
      </a:accent2>
      <a:accent3>
        <a:srgbClr val="EE8E90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9CAB684-A9AF-4D3F-BEC1-2D62200ABB30}" vid="{948B35A2-7CD2-47CB-9572-A5525263A6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Colin Powell School PPT Template</Template>
  <TotalTime>592</TotalTime>
  <Words>1150</Words>
  <Application>Microsoft Office PowerPoint</Application>
  <PresentationFormat>Widescreen</PresentationFormat>
  <Paragraphs>332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Corbel</vt:lpstr>
      <vt:lpstr>Gill Sans MT</vt:lpstr>
      <vt:lpstr>Times New Roman</vt:lpstr>
      <vt:lpstr>Wingdings 2</vt:lpstr>
      <vt:lpstr>Theme_ColinPowellSchoolFeb2014</vt:lpstr>
      <vt:lpstr>Lectures in econometrics</vt:lpstr>
      <vt:lpstr>probability</vt:lpstr>
      <vt:lpstr>Randomness in games</vt:lpstr>
      <vt:lpstr>Independent events</vt:lpstr>
      <vt:lpstr>Multiple events</vt:lpstr>
      <vt:lpstr>Multiple events</vt:lpstr>
      <vt:lpstr>Multiple events: what is value of A given B?</vt:lpstr>
      <vt:lpstr>Multiple events: what is value of A given B?</vt:lpstr>
      <vt:lpstr>Example of joint/marginal/conditional distributions</vt:lpstr>
      <vt:lpstr>Example of joint/marginal/conditional distributions</vt:lpstr>
      <vt:lpstr>Example of joint/marginal/conditional distributions</vt:lpstr>
      <vt:lpstr>Example of joint/marginal/conditional distributions</vt:lpstr>
      <vt:lpstr>Conditional Probabilities and Bayes Theorem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Lectures in econometrics</dc:title>
  <dc:creator>kevin</dc:creator>
  <cp:lastModifiedBy>kevin</cp:lastModifiedBy>
  <cp:revision>11</cp:revision>
  <dcterms:created xsi:type="dcterms:W3CDTF">2017-07-02T15:32:25Z</dcterms:created>
  <dcterms:modified xsi:type="dcterms:W3CDTF">2017-07-03T01:25:12Z</dcterms:modified>
</cp:coreProperties>
</file>