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8" r:id="rId3"/>
    <p:sldId id="269" r:id="rId4"/>
    <p:sldId id="270" r:id="rId5"/>
    <p:sldId id="271" r:id="rId6"/>
    <p:sldId id="272" r:id="rId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Lectures in econometrics: k-</a:t>
            </a:r>
            <a:r>
              <a:rPr lang="en-US" dirty="0" err="1"/>
              <a:t>nn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 foster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4388786"/>
            <a:ext cx="10317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rbel" panose="020B0503020204020204" pitchFamily="34" charset="0"/>
              </a:rPr>
              <a:t>These narrations accompany lecture notes online.  We will be applying these in class so please listen to and/or read the notes before class.</a:t>
            </a:r>
          </a:p>
          <a:p>
            <a:endParaRPr lang="en-US" sz="2000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2CBDB6-8A0F-4503-8AF6-91E6EB75D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9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13"/>
    </mc:Choice>
    <mc:Fallback>
      <p:transition spd="slow" advTm="15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4391-624E-4883-8A13-AF91A849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59045-B816-4324-9F4E-15E560116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766745" cy="3678303"/>
          </a:xfrm>
        </p:spPr>
        <p:txBody>
          <a:bodyPr/>
          <a:lstStyle/>
          <a:p>
            <a:r>
              <a:rPr lang="en-US" dirty="0"/>
              <a:t>Simple machine learning technique: </a:t>
            </a:r>
          </a:p>
          <a:p>
            <a:pPr lvl="1"/>
            <a:r>
              <a:rPr lang="en-US" dirty="0"/>
              <a:t>take an unclassified observation</a:t>
            </a:r>
          </a:p>
          <a:p>
            <a:pPr lvl="1"/>
            <a:r>
              <a:rPr lang="en-US" dirty="0"/>
              <a:t>Look for classified observations near it</a:t>
            </a:r>
          </a:p>
          <a:p>
            <a:pPr lvl="1"/>
            <a:r>
              <a:rPr lang="en-US" dirty="0"/>
              <a:t>Guess that it is like its neighbors</a:t>
            </a:r>
          </a:p>
          <a:p>
            <a:r>
              <a:rPr lang="en-US" dirty="0"/>
              <a:t>k-</a:t>
            </a:r>
            <a:r>
              <a:rPr lang="en-US" dirty="0" err="1"/>
              <a:t>nn</a:t>
            </a:r>
            <a:r>
              <a:rPr lang="en-US" dirty="0"/>
              <a:t> is kth Nearest Neighbor</a:t>
            </a:r>
          </a:p>
          <a:p>
            <a:r>
              <a:rPr lang="en-US" dirty="0"/>
              <a:t>“near” is the complication</a:t>
            </a:r>
          </a:p>
          <a:p>
            <a:pPr lvl="1"/>
            <a:r>
              <a:rPr lang="en-US" dirty="0"/>
              <a:t>What variables define “near”?</a:t>
            </a:r>
          </a:p>
          <a:p>
            <a:pPr lvl="1"/>
            <a:r>
              <a:rPr lang="en-US" dirty="0"/>
              <a:t>What scale is best? (usually on [0,1] interval)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D703B4-92E4-46DE-A02E-DEAB0D04D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8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636"/>
    </mc:Choice>
    <mc:Fallback>
      <p:transition spd="slow" advTm="43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756B-0B97-4723-899F-C8825FA0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 on ranking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2F4B5-160C-489C-B0D8-47DED3ADD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see a lot of rankings out in the wild.  We would hope that statistics could provide some simple formulas; we would hope in vain.</a:t>
            </a:r>
          </a:p>
          <a:p>
            <a:r>
              <a:rPr lang="en-US" dirty="0"/>
              <a:t>If single Euclidean distance ranks, then it’s manageable</a:t>
            </a:r>
          </a:p>
          <a:p>
            <a:r>
              <a:rPr lang="en-US" dirty="0"/>
              <a:t>If multiple measures, all bets are off: this is like a utility function; can think of utility function ranks goods along single scale given multiple measures – ok if one person does, NFG for more than 1 person (Arrow Theorem)</a:t>
            </a:r>
          </a:p>
          <a:p>
            <a:r>
              <a:rPr lang="en-US" dirty="0"/>
              <a:t>There is no generic right way to do it (can’t generically aggregate people’s rankings either)</a:t>
            </a:r>
          </a:p>
          <a:p>
            <a:r>
              <a:rPr lang="en-US" dirty="0"/>
              <a:t>There is further issue of dynamic game theory…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0B63D7-FE68-4668-85FC-6D9FE1871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585"/>
    </mc:Choice>
    <mc:Fallback>
      <p:transition spd="slow" advTm="41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F580FE-9786-43C8-B1F5-600F5334BB31}"/>
              </a:ext>
            </a:extLst>
          </p:cNvPr>
          <p:cNvSpPr/>
          <p:nvPr/>
        </p:nvSpPr>
        <p:spPr>
          <a:xfrm>
            <a:off x="679938" y="867508"/>
            <a:ext cx="115120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norm_varb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function(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X_in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 {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X_in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 mean(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X_in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na.rm = TRUE))/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sd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X_in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na.rm = TRUE)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}</a:t>
            </a:r>
          </a:p>
          <a:p>
            <a:r>
              <a:rPr lang="en-US" dirty="0"/>
              <a:t>load("</a:t>
            </a:r>
            <a:r>
              <a:rPr lang="en-US" dirty="0" err="1"/>
              <a:t>pums_NY.RData</a:t>
            </a:r>
            <a:r>
              <a:rPr lang="en-US" dirty="0"/>
              <a:t>")</a:t>
            </a:r>
          </a:p>
          <a:p>
            <a:r>
              <a:rPr lang="en-US" dirty="0"/>
              <a:t># classification problem: of people in NYC, can we classify which borough?</a:t>
            </a:r>
          </a:p>
          <a:p>
            <a:r>
              <a:rPr lang="en-US" dirty="0"/>
              <a:t># subset by </a:t>
            </a:r>
            <a:r>
              <a:rPr lang="en-US" dirty="0" err="1"/>
              <a:t>in_NYC</a:t>
            </a:r>
            <a:r>
              <a:rPr lang="en-US" dirty="0"/>
              <a:t> then create a factor for borough; consider only working age since use income</a:t>
            </a:r>
          </a:p>
          <a:p>
            <a:r>
              <a:rPr lang="en-US" dirty="0" err="1"/>
              <a:t>dat_NYC</a:t>
            </a:r>
            <a:r>
              <a:rPr lang="en-US" dirty="0"/>
              <a:t> &lt;- subset(</a:t>
            </a:r>
            <a:r>
              <a:rPr lang="en-US" dirty="0" err="1"/>
              <a:t>dat_pums_NY</a:t>
            </a:r>
            <a:r>
              <a:rPr lang="en-US" dirty="0"/>
              <a:t>, (</a:t>
            </a:r>
            <a:r>
              <a:rPr lang="en-US" dirty="0" err="1"/>
              <a:t>dat_pums_NY$in_NYC</a:t>
            </a:r>
            <a:r>
              <a:rPr lang="en-US" dirty="0"/>
              <a:t> == 1)&amp;(</a:t>
            </a:r>
            <a:r>
              <a:rPr lang="en-US" dirty="0" err="1"/>
              <a:t>dat_pums_NY$Age</a:t>
            </a:r>
            <a:r>
              <a:rPr lang="en-US" dirty="0"/>
              <a:t> &gt; 20)&amp;(</a:t>
            </a:r>
            <a:r>
              <a:rPr lang="en-US" dirty="0" err="1"/>
              <a:t>dat_pums_NY$Age</a:t>
            </a:r>
            <a:r>
              <a:rPr lang="en-US" dirty="0"/>
              <a:t> &lt; 66))</a:t>
            </a:r>
          </a:p>
          <a:p>
            <a:r>
              <a:rPr lang="en-US" dirty="0"/>
              <a:t>attach(</a:t>
            </a:r>
            <a:r>
              <a:rPr lang="en-US" dirty="0" err="1"/>
              <a:t>dat_NYC</a:t>
            </a:r>
            <a:r>
              <a:rPr lang="en-US" dirty="0"/>
              <a:t>)</a:t>
            </a:r>
          </a:p>
          <a:p>
            <a:r>
              <a:rPr lang="en-US" dirty="0" err="1"/>
              <a:t>borough_f</a:t>
            </a:r>
            <a:r>
              <a:rPr lang="en-US" dirty="0"/>
              <a:t> &lt;- factor((</a:t>
            </a:r>
            <a:r>
              <a:rPr lang="en-US" dirty="0" err="1"/>
              <a:t>in_Bronx</a:t>
            </a:r>
            <a:r>
              <a:rPr lang="en-US" dirty="0"/>
              <a:t> + 2*</a:t>
            </a:r>
            <a:r>
              <a:rPr lang="en-US" dirty="0" err="1"/>
              <a:t>in_Manhattan</a:t>
            </a:r>
            <a:r>
              <a:rPr lang="en-US" dirty="0"/>
              <a:t> + 3*</a:t>
            </a:r>
            <a:r>
              <a:rPr lang="en-US" dirty="0" err="1"/>
              <a:t>in_StatenI</a:t>
            </a:r>
            <a:r>
              <a:rPr lang="en-US" dirty="0"/>
              <a:t> + 4*</a:t>
            </a:r>
            <a:r>
              <a:rPr lang="en-US" dirty="0" err="1"/>
              <a:t>in_Brooklyn</a:t>
            </a:r>
            <a:r>
              <a:rPr lang="en-US" dirty="0"/>
              <a:t> + 5*</a:t>
            </a:r>
            <a:r>
              <a:rPr lang="en-US" dirty="0" err="1"/>
              <a:t>in_Queens</a:t>
            </a:r>
            <a:r>
              <a:rPr lang="en-US" dirty="0"/>
              <a:t>), levels=c(1,2,3,4,5),labels = c("</a:t>
            </a:r>
            <a:r>
              <a:rPr lang="en-US" dirty="0" err="1"/>
              <a:t>Bronx","Manhattan","Staten</a:t>
            </a:r>
            <a:r>
              <a:rPr lang="en-US" dirty="0"/>
              <a:t> </a:t>
            </a:r>
            <a:r>
              <a:rPr lang="en-US" dirty="0" err="1"/>
              <a:t>Island","Brooklyn","Queens</a:t>
            </a:r>
            <a:r>
              <a:rPr lang="en-US" dirty="0"/>
              <a:t>"))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# what variables do we think are relevant in classifying by borough?</a:t>
            </a:r>
          </a:p>
          <a:p>
            <a:r>
              <a:rPr lang="en-US" dirty="0"/>
              <a:t># &gt;&gt;NOT&lt;&lt; PUMA since neighborhood likely perfectly classifies...</a:t>
            </a:r>
          </a:p>
          <a:p>
            <a:r>
              <a:rPr lang="en-US" dirty="0"/>
              <a:t># try </a:t>
            </a:r>
            <a:r>
              <a:rPr lang="en-US" dirty="0" err="1"/>
              <a:t>income_total</a:t>
            </a:r>
            <a:r>
              <a:rPr lang="en-US" dirty="0"/>
              <a:t>, </a:t>
            </a:r>
            <a:r>
              <a:rPr lang="en-US" dirty="0" err="1"/>
              <a:t>owner_cost</a:t>
            </a:r>
            <a:r>
              <a:rPr lang="en-US" dirty="0"/>
              <a:t> combined with </a:t>
            </a:r>
            <a:r>
              <a:rPr lang="en-US" dirty="0" err="1"/>
              <a:t>rent_cost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 err="1"/>
              <a:t>housing_cost</a:t>
            </a:r>
            <a:r>
              <a:rPr lang="en-US" dirty="0"/>
              <a:t> &lt;- </a:t>
            </a:r>
            <a:r>
              <a:rPr lang="en-US" dirty="0" err="1"/>
              <a:t>owner_cost+rent_cost</a:t>
            </a:r>
            <a:endParaRPr lang="en-US" dirty="0"/>
          </a:p>
          <a:p>
            <a:r>
              <a:rPr lang="en-US" dirty="0" err="1"/>
              <a:t>norm_inc_tot</a:t>
            </a:r>
            <a:r>
              <a:rPr lang="en-US" dirty="0"/>
              <a:t> &lt;- </a:t>
            </a:r>
            <a:r>
              <a:rPr lang="en-US" dirty="0" err="1"/>
              <a:t>norm_varb</a:t>
            </a:r>
            <a:r>
              <a:rPr lang="en-US" dirty="0"/>
              <a:t>(</a:t>
            </a:r>
            <a:r>
              <a:rPr lang="en-US" dirty="0" err="1"/>
              <a:t>income_total</a:t>
            </a:r>
            <a:r>
              <a:rPr lang="en-US" dirty="0"/>
              <a:t>)</a:t>
            </a:r>
          </a:p>
          <a:p>
            <a:r>
              <a:rPr lang="en-US" dirty="0" err="1"/>
              <a:t>norm_housing_cost</a:t>
            </a:r>
            <a:r>
              <a:rPr lang="en-US" dirty="0"/>
              <a:t> &lt;- </a:t>
            </a:r>
            <a:r>
              <a:rPr lang="en-US" dirty="0" err="1"/>
              <a:t>norm_varb</a:t>
            </a:r>
            <a:r>
              <a:rPr lang="en-US" dirty="0"/>
              <a:t>(</a:t>
            </a:r>
            <a:r>
              <a:rPr lang="en-US" dirty="0" err="1"/>
              <a:t>housing_cost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DCC86B-66CA-415F-9AC2-AF595E181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52"/>
    </mc:Choice>
    <mc:Fallback>
      <p:transition spd="slow" advTm="183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3DD403-CC7B-493D-9DE6-BC243EC068AF}"/>
              </a:ext>
            </a:extLst>
          </p:cNvPr>
          <p:cNvSpPr/>
          <p:nvPr/>
        </p:nvSpPr>
        <p:spPr>
          <a:xfrm>
            <a:off x="375138" y="720201"/>
            <a:ext cx="118168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data_use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data.frame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norm_inc_tot,norm_housing_cost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good_obs_data_use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complete.cases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data_use,borough_f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subset(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data_use,good_obs_data_use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y_use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subset(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borough_f,good_obs_data_use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detach(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dat_NYC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set.seed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(12345)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NN_obs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sum(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good_obs_data_use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== 1)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select1 &lt;- 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runif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NN_obs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 &lt; 0.8)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train_data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subset(dat_use,select1)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test_data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subset(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dat_use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,(!select1))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cl_data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y_use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[select1]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true_data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y_use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[!select1]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summary(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cl_data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prop.table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(summary(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cl_data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summary(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train_data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EC56E0-2BFD-468A-924D-8EA6F0302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05"/>
    </mc:Choice>
    <mc:Fallback>
      <p:transition spd="slow" advTm="7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C84F01-5291-4A4F-BE2D-90453AA78B5A}"/>
              </a:ext>
            </a:extLst>
          </p:cNvPr>
          <p:cNvSpPr/>
          <p:nvPr/>
        </p:nvSpPr>
        <p:spPr>
          <a:xfrm>
            <a:off x="609599" y="1443841"/>
            <a:ext cx="111134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require(class)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for 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indx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seq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(1, 9, by= 2)) {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pred_borough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knn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train_data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test_data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cl_data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k =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indx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l = 0,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prob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= FALSE,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use.all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= TRUE)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num_correct_labels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sum(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pred_borough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==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true_data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correct_rate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&lt;-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num_correct_labels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/length(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true_data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print(c(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indx,correct_rate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))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}</a:t>
            </a:r>
            <a:endParaRPr lang="en-US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782804-EDED-4373-8FA9-D1EEED732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40"/>
    </mc:Choice>
    <mc:Fallback>
      <p:transition spd="slow" advTm="12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_ColinPowellSchoolFeb2014">
  <a:themeElements>
    <a:clrScheme name="Custom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B6121B"/>
      </a:accent1>
      <a:accent2>
        <a:srgbClr val="EA2A33"/>
      </a:accent2>
      <a:accent3>
        <a:srgbClr val="EE8E90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9CAB684-A9AF-4D3F-BEC1-2D62200ABB30}" vid="{948B35A2-7CD2-47CB-9572-A5525263A6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Colin Powell School PPT Template</Template>
  <TotalTime>4009</TotalTime>
  <Words>474</Words>
  <Application>Microsoft Office PowerPoint</Application>
  <PresentationFormat>Widescreen</PresentationFormat>
  <Paragraphs>66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</vt:lpstr>
      <vt:lpstr>Corbel</vt:lpstr>
      <vt:lpstr>Courier New</vt:lpstr>
      <vt:lpstr>Gill Sans MT</vt:lpstr>
      <vt:lpstr>Times New Roman</vt:lpstr>
      <vt:lpstr>Wingdings 2</vt:lpstr>
      <vt:lpstr>Theme_ColinPowellSchoolFeb2014</vt:lpstr>
      <vt:lpstr>Lectures in econometrics: k-nn </vt:lpstr>
      <vt:lpstr>Simple machine learning</vt:lpstr>
      <vt:lpstr>Detour on ranking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Lectures in econometrics </dc:title>
  <dc:creator>kevin</dc:creator>
  <cp:lastModifiedBy>kevin</cp:lastModifiedBy>
  <cp:revision>19</cp:revision>
  <dcterms:created xsi:type="dcterms:W3CDTF">2017-07-03T01:24:48Z</dcterms:created>
  <dcterms:modified xsi:type="dcterms:W3CDTF">2017-09-21T17:30:51Z</dcterms:modified>
</cp:coreProperties>
</file>